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80" r:id="rId2"/>
    <p:sldId id="285" r:id="rId3"/>
    <p:sldId id="286" r:id="rId4"/>
    <p:sldId id="289" r:id="rId5"/>
    <p:sldId id="290" r:id="rId6"/>
    <p:sldId id="291" r:id="rId7"/>
    <p:sldId id="256" r:id="rId8"/>
    <p:sldId id="257" r:id="rId9"/>
    <p:sldId id="282" r:id="rId10"/>
    <p:sldId id="283" r:id="rId11"/>
    <p:sldId id="284" r:id="rId12"/>
    <p:sldId id="293" r:id="rId13"/>
    <p:sldId id="294" r:id="rId14"/>
    <p:sldId id="292" r:id="rId15"/>
    <p:sldId id="258" r:id="rId16"/>
    <p:sldId id="261" r:id="rId17"/>
    <p:sldId id="263" r:id="rId18"/>
    <p:sldId id="266" r:id="rId19"/>
    <p:sldId id="264" r:id="rId20"/>
    <p:sldId id="265" r:id="rId21"/>
    <p:sldId id="267" r:id="rId22"/>
    <p:sldId id="268" r:id="rId23"/>
    <p:sldId id="270" r:id="rId24"/>
    <p:sldId id="271" r:id="rId25"/>
    <p:sldId id="272" r:id="rId26"/>
    <p:sldId id="273" r:id="rId27"/>
    <p:sldId id="299" r:id="rId28"/>
    <p:sldId id="302" r:id="rId29"/>
    <p:sldId id="300" r:id="rId30"/>
    <p:sldId id="301" r:id="rId31"/>
    <p:sldId id="303" r:id="rId32"/>
    <p:sldId id="298" r:id="rId33"/>
    <p:sldId id="277" r:id="rId34"/>
    <p:sldId id="278" r:id="rId35"/>
    <p:sldId id="295" r:id="rId36"/>
    <p:sldId id="296" r:id="rId37"/>
    <p:sldId id="297" r:id="rId38"/>
    <p:sldId id="269" r:id="rId39"/>
    <p:sldId id="304" r:id="rId40"/>
    <p:sldId id="30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82" autoAdjust="0"/>
  </p:normalViewPr>
  <p:slideViewPr>
    <p:cSldViewPr snapToGrid="0">
      <p:cViewPr varScale="1">
        <p:scale>
          <a:sx n="72" d="100"/>
          <a:sy n="72" d="100"/>
        </p:scale>
        <p:origin x="17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11</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218394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257816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11251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MDP</a:t>
            </a:r>
            <a:r>
              <a:rPr lang="zh-CN" altLang="en-US" sz="1200" dirty="0" smtClean="0"/>
              <a:t>假设下一个状态仅仅和当前状态和</a:t>
            </a:r>
            <a:r>
              <a:rPr lang="en-US" altLang="zh-CN" sz="1200" dirty="0" smtClean="0"/>
              <a:t>action</a:t>
            </a:r>
            <a:r>
              <a:rPr lang="zh-CN" altLang="en-US" sz="1200" dirty="0" smtClean="0"/>
              <a:t>有关，这也称作</a:t>
            </a:r>
            <a:r>
              <a:rPr lang="en-US" altLang="zh-CN" sz="1200" dirty="0" smtClean="0"/>
              <a:t>Markov assumption</a:t>
            </a:r>
            <a:r>
              <a:rPr lang="zh-CN" altLang="en-US" sz="1200" dirty="0" smtClean="0"/>
              <a:t>，这也能体现在</a:t>
            </a:r>
            <a:r>
              <a:rPr lang="en-US" altLang="zh-CN" sz="1200" dirty="0" smtClean="0"/>
              <a:t>POMDP</a:t>
            </a:r>
            <a:r>
              <a:rPr lang="zh-CN" altLang="en-US" sz="1200" dirty="0" smtClean="0"/>
              <a:t>中</a:t>
            </a:r>
            <a:endParaRPr lang="zh-CN" altLang="en-US" sz="900" i="1" dirty="0" smtClean="0">
              <a:solidFill>
                <a:srgbClr val="FF0000"/>
              </a:solidFill>
            </a:endParaRPr>
          </a:p>
          <a:p>
            <a:endParaRPr lang="en-US" altLang="zh-CN" dirty="0" smtClean="0"/>
          </a:p>
          <a:p>
            <a:r>
              <a:rPr lang="zh-CN" altLang="en-US" dirty="0" smtClean="0"/>
              <a:t>所以说一个</a:t>
            </a:r>
            <a:r>
              <a:rPr lang="en-US" altLang="zh-CN" dirty="0" smtClean="0"/>
              <a:t>POMDP</a:t>
            </a:r>
            <a:r>
              <a:rPr lang="zh-CN" altLang="en-US" dirty="0" smtClean="0"/>
              <a:t>可以表现为</a:t>
            </a:r>
            <a:r>
              <a:rPr lang="en-US" altLang="zh-CN" dirty="0" smtClean="0"/>
              <a:t>8</a:t>
            </a:r>
            <a:r>
              <a:rPr lang="zh-CN" altLang="en-US" dirty="0" smtClean="0"/>
              <a:t>元组。其中</a:t>
            </a:r>
            <a:r>
              <a:rPr lang="en-US" altLang="zh-CN" dirty="0" smtClean="0"/>
              <a:t>S</a:t>
            </a:r>
            <a:r>
              <a:rPr lang="zh-CN" altLang="en-US" baseline="0" dirty="0" smtClean="0"/>
              <a:t>、</a:t>
            </a:r>
            <a:r>
              <a:rPr lang="en-US" altLang="zh-CN" baseline="0" dirty="0" smtClean="0"/>
              <a:t>M</a:t>
            </a:r>
            <a:r>
              <a:rPr lang="zh-CN" altLang="en-US" baseline="0" dirty="0" smtClean="0"/>
              <a:t>、</a:t>
            </a:r>
            <a:r>
              <a:rPr lang="en-US" altLang="zh-CN" baseline="0" dirty="0" smtClean="0"/>
              <a:t>A</a:t>
            </a:r>
            <a:r>
              <a:rPr lang="zh-CN" altLang="en-US" baseline="0" dirty="0" smtClean="0"/>
              <a:t>、</a:t>
            </a:r>
            <a:r>
              <a:rPr lang="en-US" altLang="zh-CN" baseline="0" dirty="0" smtClean="0"/>
              <a:t>R</a:t>
            </a:r>
            <a:r>
              <a:rPr lang="zh-CN" altLang="en-US" baseline="0" dirty="0" smtClean="0"/>
              <a:t>、</a:t>
            </a:r>
            <a:r>
              <a:rPr lang="en-US" altLang="zh-CN" baseline="0" dirty="0" smtClean="0"/>
              <a:t>gamma</a:t>
            </a:r>
            <a:r>
              <a:rPr lang="zh-CN" altLang="en-US" baseline="0" dirty="0" smtClean="0"/>
              <a:t>都和</a:t>
            </a:r>
            <a:r>
              <a:rPr lang="en-US" altLang="zh-CN" baseline="0" dirty="0" smtClean="0"/>
              <a:t>MDP</a:t>
            </a:r>
            <a:r>
              <a:rPr lang="zh-CN" altLang="en-US" baseline="0" dirty="0" smtClean="0"/>
              <a:t>中的定义一样。主要的不同是观测代表的是</a:t>
            </a:r>
            <a:r>
              <a:rPr lang="en-US" altLang="zh-CN" baseline="0" dirty="0" smtClean="0"/>
              <a:t>agent</a:t>
            </a:r>
            <a:r>
              <a:rPr lang="zh-CN" altLang="en-US" baseline="0" dirty="0" smtClean="0"/>
              <a:t>的主管的判断，不代表客观的情况。因为在有些情况下客观情况是很难判断的。</a:t>
            </a:r>
            <a:endParaRPr lang="en-US" altLang="zh-CN" baseline="0" dirty="0" smtClean="0"/>
          </a:p>
          <a:p>
            <a:r>
              <a:rPr lang="en-US" altLang="zh-CN" baseline="0" dirty="0" smtClean="0"/>
              <a:t>Theta </a:t>
            </a:r>
            <a:r>
              <a:rPr lang="zh-CN" altLang="en-US" baseline="0" dirty="0" smtClean="0"/>
              <a:t>是观测函数，表现为矩阵的形式。</a:t>
            </a:r>
            <a:endParaRPr lang="en-US" altLang="zh-CN" baseline="0" dirty="0" smtClean="0"/>
          </a:p>
          <a:p>
            <a:r>
              <a:rPr lang="en-US" altLang="zh-CN" baseline="0" dirty="0" smtClean="0"/>
              <a:t>B </a:t>
            </a:r>
            <a:r>
              <a:rPr lang="zh-CN" altLang="en-US" baseline="0" dirty="0" smtClean="0"/>
              <a:t>是</a:t>
            </a:r>
            <a:r>
              <a:rPr lang="en-US" altLang="zh-CN" baseline="0" dirty="0" smtClean="0"/>
              <a:t>belief space, </a:t>
            </a:r>
            <a:r>
              <a:rPr lang="zh-CN" altLang="en-US" baseline="0" dirty="0" smtClean="0"/>
              <a:t>表现为各个状态的概率分布。会随着每次的</a:t>
            </a:r>
            <a:r>
              <a:rPr lang="en-US" altLang="zh-CN" baseline="0" dirty="0" smtClean="0"/>
              <a:t>value iteration </a:t>
            </a:r>
            <a:r>
              <a:rPr lang="zh-CN" altLang="en-US" baseline="0" dirty="0" smtClean="0"/>
              <a:t>更新。</a:t>
            </a:r>
            <a:endParaRPr lang="en-US" altLang="zh-CN" baseline="0"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l"/>
            </a:pPr>
            <a:r>
              <a:rPr lang="zh-CN" altLang="en-US" sz="1200" dirty="0" smtClean="0"/>
              <a:t>每个点是一个</a:t>
            </a:r>
            <a:r>
              <a:rPr lang="en-US" altLang="zh-CN" sz="1200" dirty="0" smtClean="0"/>
              <a:t>belief state</a:t>
            </a:r>
            <a:r>
              <a:rPr lang="zh-CN" altLang="en-US" sz="1200" dirty="0" smtClean="0"/>
              <a:t>（黄点是初始</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zh-CN" altLang="en-US" sz="1200" dirty="0" smtClean="0"/>
              <a:t>知道</a:t>
            </a:r>
            <a:r>
              <a:rPr lang="en-US" altLang="zh-CN" sz="1200" dirty="0" smtClean="0"/>
              <a:t>action </a:t>
            </a:r>
            <a:r>
              <a:rPr lang="zh-CN" altLang="en-US" sz="1200" dirty="0" smtClean="0"/>
              <a:t>和 </a:t>
            </a:r>
            <a:r>
              <a:rPr lang="en-US" altLang="zh-CN" sz="1200" dirty="0" smtClean="0"/>
              <a:t>observation </a:t>
            </a:r>
            <a:r>
              <a:rPr lang="zh-CN" altLang="en-US" sz="1200" dirty="0" smtClean="0"/>
              <a:t>就能知道下一个</a:t>
            </a:r>
            <a:r>
              <a:rPr lang="en-US" altLang="zh-CN" sz="1200" dirty="0" smtClean="0"/>
              <a:t>belief state</a:t>
            </a:r>
            <a:r>
              <a:rPr lang="zh-CN" altLang="en-US" sz="1200" dirty="0" smtClean="0"/>
              <a:t>。也就是下一个</a:t>
            </a:r>
            <a:r>
              <a:rPr lang="en-US" altLang="zh-CN" sz="1200" dirty="0" smtClean="0"/>
              <a:t>world</a:t>
            </a:r>
            <a:r>
              <a:rPr lang="zh-CN" altLang="en-US" sz="1200" dirty="0" smtClean="0"/>
              <a:t>的</a:t>
            </a:r>
            <a:r>
              <a:rPr lang="en-US" altLang="zh-CN" sz="1200" dirty="0" smtClean="0"/>
              <a:t>belief state</a:t>
            </a:r>
            <a:r>
              <a:rPr lang="zh-CN" altLang="en-US" sz="1200" dirty="0" smtClean="0"/>
              <a:t>。</a:t>
            </a:r>
            <a:endParaRPr lang="en-US" altLang="zh-CN" sz="1200" dirty="0" smtClean="0"/>
          </a:p>
          <a:p>
            <a:pPr marL="342900" indent="-342900">
              <a:buFont typeface="Wingdings" panose="05000000000000000000" pitchFamily="2" charset="2"/>
              <a:buChar char="l"/>
            </a:pPr>
            <a:r>
              <a:rPr lang="en-US" altLang="zh-CN" sz="1200" dirty="0" smtClean="0"/>
              <a:t>Note that for a given action, the next belief state probabilities must sum to 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132787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161365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en-US" altLang="zh-CN" baseline="0" dirty="0" smtClean="0"/>
          </a:p>
          <a:p>
            <a:endParaRPr lang="en-US" altLang="zh-CN" baseline="0" dirty="0" smtClean="0"/>
          </a:p>
          <a:p>
            <a:r>
              <a:rPr lang="zh-CN" altLang="en-US" sz="1200" dirty="0" smtClean="0"/>
              <a:t>问题： 因为</a:t>
            </a:r>
            <a:r>
              <a:rPr lang="en-US" altLang="zh-CN" sz="1200" dirty="0" smtClean="0"/>
              <a:t>belief space </a:t>
            </a:r>
            <a:r>
              <a:rPr lang="zh-CN" altLang="en-US" sz="1200" dirty="0" smtClean="0"/>
              <a:t>是连续的，所以有无限个</a:t>
            </a:r>
            <a:r>
              <a:rPr lang="en-US" altLang="zh-CN" sz="1200" dirty="0" smtClean="0"/>
              <a:t>belief state</a:t>
            </a:r>
            <a:r>
              <a:rPr lang="zh-CN" altLang="en-US" sz="1200" dirty="0" smtClean="0"/>
              <a:t>。</a:t>
            </a:r>
            <a:endParaRPr lang="en-US" altLang="zh-CN" sz="1200" dirty="0" smtClean="0"/>
          </a:p>
          <a:p>
            <a:r>
              <a:rPr lang="zh-CN" altLang="en-US" sz="1200" dirty="0" smtClean="0"/>
              <a:t>然而</a:t>
            </a:r>
            <a:r>
              <a:rPr lang="en-US" altLang="zh-CN" sz="1200" dirty="0" smtClean="0"/>
              <a:t>, </a:t>
            </a:r>
            <a:r>
              <a:rPr lang="zh-CN" altLang="en-US" sz="1200" dirty="0" smtClean="0"/>
              <a:t>实际上能够直接从</a:t>
            </a:r>
            <a:r>
              <a:rPr lang="en-US" altLang="zh-CN" sz="1200" dirty="0" smtClean="0"/>
              <a:t>horizon 1 </a:t>
            </a:r>
            <a:r>
              <a:rPr lang="zh-CN" altLang="en-US" sz="1200" dirty="0" smtClean="0"/>
              <a:t>的</a:t>
            </a:r>
            <a:r>
              <a:rPr lang="en-US" altLang="zh-CN" sz="1200" dirty="0" smtClean="0"/>
              <a:t>value function</a:t>
            </a:r>
            <a:r>
              <a:rPr lang="zh-CN" altLang="en-US" sz="1200" dirty="0" smtClean="0"/>
              <a:t>中构造出来。</a:t>
            </a:r>
            <a:r>
              <a:rPr lang="en-US" altLang="zh-CN" sz="1200" dirty="0" smtClean="0"/>
              <a:t>(</a:t>
            </a:r>
            <a:r>
              <a:rPr lang="zh-CN" altLang="en-US" sz="1200" dirty="0" smtClean="0"/>
              <a:t>公式</a:t>
            </a:r>
            <a:r>
              <a:rPr lang="en-US" altLang="zh-CN" sz="1200" dirty="0" smtClean="0"/>
              <a:t>)</a:t>
            </a:r>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我做一下关于</a:t>
            </a:r>
            <a:r>
              <a:rPr lang="en-US" altLang="zh-CN" dirty="0" smtClean="0"/>
              <a:t>POMDP</a:t>
            </a:r>
            <a:r>
              <a:rPr lang="zh-CN" altLang="en-US" dirty="0" smtClean="0"/>
              <a:t>的学习汇报。这个图之后还会出现几次，要说</a:t>
            </a:r>
            <a:r>
              <a:rPr lang="en-US" altLang="zh-CN" dirty="0" smtClean="0"/>
              <a:t>POMDP</a:t>
            </a:r>
            <a:r>
              <a:rPr lang="zh-CN" altLang="en-US" dirty="0" smtClean="0"/>
              <a:t>首先得说一些先导知识。</a:t>
            </a:r>
            <a:endParaRPr lang="en-US" altLang="zh-CN" dirty="0" smtClean="0"/>
          </a:p>
          <a:p>
            <a:r>
              <a:rPr lang="zh-CN" altLang="en-US" dirty="0" smtClean="0"/>
              <a:t>我将先对马尔科夫链、</a:t>
            </a:r>
            <a:r>
              <a:rPr lang="en-US" altLang="zh-CN" dirty="0" smtClean="0"/>
              <a:t>HMM</a:t>
            </a:r>
            <a:r>
              <a:rPr lang="zh-CN" altLang="en-US" dirty="0" smtClean="0"/>
              <a:t>做一简要的介绍，介绍模型的参数和模型构成。</a:t>
            </a:r>
            <a:endParaRPr lang="en-US" altLang="zh-CN" dirty="0" smtClean="0"/>
          </a:p>
          <a:p>
            <a:r>
              <a:rPr lang="zh-CN" altLang="en-US" dirty="0" smtClean="0"/>
              <a:t>从基本的</a:t>
            </a:r>
            <a:r>
              <a:rPr lang="en-US" altLang="zh-CN" dirty="0" smtClean="0"/>
              <a:t>Markov</a:t>
            </a:r>
            <a:r>
              <a:rPr lang="zh-CN" altLang="en-US" dirty="0" smtClean="0"/>
              <a:t>链开始说起，然后是</a:t>
            </a:r>
            <a:r>
              <a:rPr lang="en-US" altLang="zh-CN" dirty="0" smtClean="0"/>
              <a:t>HMM</a:t>
            </a:r>
            <a:r>
              <a:rPr lang="zh-CN" altLang="en-US" dirty="0" smtClean="0"/>
              <a:t>隐马尔科夫模型，然后是</a:t>
            </a:r>
            <a:r>
              <a:rPr lang="en-US" altLang="zh-CN" dirty="0" smtClean="0"/>
              <a:t>MDP</a:t>
            </a:r>
            <a:r>
              <a:rPr lang="zh-CN" altLang="en-US" dirty="0" smtClean="0"/>
              <a:t>马尔科夫决策过程，最后是今天的重点</a:t>
            </a:r>
            <a:r>
              <a:rPr lang="en-US" altLang="zh-CN" dirty="0" smtClean="0"/>
              <a:t>PODMP </a:t>
            </a:r>
            <a:r>
              <a:rPr lang="zh-CN" altLang="en-US" dirty="0" smtClean="0"/>
              <a:t>部分可观察马尔科夫决策过程。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a:t>
            </a:fld>
            <a:endParaRPr lang="zh-CN" altLang="en-US"/>
          </a:p>
        </p:txBody>
      </p:sp>
    </p:spTree>
    <p:extLst>
      <p:ext uri="{BB962C8B-B14F-4D97-AF65-F5344CB8AC3E}">
        <p14:creationId xmlns:p14="http://schemas.microsoft.com/office/powerpoint/2010/main" val="129534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最后三个参数设计到比较复杂的数学公式计算，并且其原理和之前说的</a:t>
            </a:r>
            <a:r>
              <a:rPr lang="en-US" altLang="zh-CN" dirty="0" smtClean="0"/>
              <a:t>value iteration</a:t>
            </a:r>
            <a:r>
              <a:rPr lang="zh-CN" altLang="en-US" dirty="0" smtClean="0"/>
              <a:t>计算原理一样所以这里就不再讲解。</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1184549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1865954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S </a:t>
            </a:r>
            <a:r>
              <a:rPr lang="zh-CN" altLang="en-US" sz="1200" dirty="0" smtClean="0"/>
              <a:t>从两个维度来进行判断一个是用户查询一个话题的深度</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29</a:t>
            </a:fld>
            <a:endParaRPr lang="zh-CN" altLang="en-US"/>
          </a:p>
        </p:txBody>
      </p:sp>
    </p:spTree>
    <p:extLst>
      <p:ext uri="{BB962C8B-B14F-4D97-AF65-F5344CB8AC3E}">
        <p14:creationId xmlns:p14="http://schemas.microsoft.com/office/powerpoint/2010/main" val="1678821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en-US" altLang="zh-CN" dirty="0" smtClean="0"/>
              <a:t>Session Search </a:t>
            </a:r>
            <a:r>
              <a:rPr lang="zh-CN" altLang="en-US" dirty="0" smtClean="0"/>
              <a:t>建模，是一个双</a:t>
            </a:r>
            <a:r>
              <a:rPr lang="en-US" altLang="zh-CN" dirty="0" smtClean="0"/>
              <a:t>agent</a:t>
            </a:r>
            <a:r>
              <a:rPr lang="zh-CN" altLang="en-US" dirty="0" smtClean="0"/>
              <a:t>的模型，使用搜索引擎进行查询的用户是</a:t>
            </a:r>
            <a:r>
              <a:rPr lang="en-US" altLang="zh-CN" dirty="0" smtClean="0"/>
              <a:t>user agent</a:t>
            </a:r>
            <a:r>
              <a:rPr lang="zh-CN" altLang="en-US" dirty="0" smtClean="0"/>
              <a:t>搜索引擎自己是 </a:t>
            </a:r>
            <a:r>
              <a:rPr lang="en-US" altLang="zh-CN" dirty="0" smtClean="0"/>
              <a:t>search engine</a:t>
            </a:r>
            <a:r>
              <a:rPr lang="en-US" altLang="zh-CN" baseline="0" dirty="0" smtClean="0"/>
              <a:t> agent</a:t>
            </a:r>
            <a:r>
              <a:rPr lang="zh-CN" altLang="en-US" dirty="0" smtClean="0"/>
              <a:t>，它们的动作可以分为两大类，一类是直接作用在</a:t>
            </a:r>
            <a:r>
              <a:rPr lang="en-US" altLang="zh-CN" dirty="0" smtClean="0"/>
              <a:t>world</a:t>
            </a:r>
            <a:r>
              <a:rPr lang="zh-CN" altLang="en-US" dirty="0" smtClean="0"/>
              <a:t>上的，另一类是只在</a:t>
            </a:r>
            <a:r>
              <a:rPr lang="en-US" altLang="zh-CN" dirty="0" smtClean="0"/>
              <a:t>agent</a:t>
            </a:r>
            <a:r>
              <a:rPr lang="zh-CN" altLang="en-US" dirty="0" smtClean="0"/>
              <a:t>之间相互作用的。虽然有这么多种</a:t>
            </a:r>
            <a:r>
              <a:rPr lang="en-US" altLang="zh-CN" dirty="0" smtClean="0"/>
              <a:t>action</a:t>
            </a:r>
            <a:r>
              <a:rPr lang="zh-CN" altLang="en-US" dirty="0" smtClean="0"/>
              <a:t>，但是最后训练出来的模型推荐的只是用户的动作。就是红色框起来的部分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Au </a:t>
            </a:r>
            <a:r>
              <a:rPr lang="zh-CN" altLang="en-US" dirty="0" smtClean="0"/>
              <a:t>是</a:t>
            </a:r>
            <a:r>
              <a:rPr lang="en-US" altLang="zh-CN" dirty="0" smtClean="0"/>
              <a:t>user</a:t>
            </a:r>
            <a:r>
              <a:rPr lang="en-US" altLang="zh-CN" baseline="0" dirty="0" smtClean="0"/>
              <a:t> agent</a:t>
            </a:r>
            <a:r>
              <a:rPr lang="zh-CN" altLang="en-US" baseline="0" dirty="0" smtClean="0"/>
              <a:t>的动作。</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30</a:t>
            </a:fld>
            <a:endParaRPr lang="zh-CN" altLang="en-US"/>
          </a:p>
        </p:txBody>
      </p:sp>
    </p:spTree>
    <p:extLst>
      <p:ext uri="{BB962C8B-B14F-4D97-AF65-F5344CB8AC3E}">
        <p14:creationId xmlns:p14="http://schemas.microsoft.com/office/powerpoint/2010/main" val="406013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同样的，两种</a:t>
            </a:r>
            <a:r>
              <a:rPr lang="en-US" altLang="zh-CN" dirty="0" smtClean="0"/>
              <a:t>agent</a:t>
            </a:r>
            <a:r>
              <a:rPr lang="zh-CN" altLang="en-US" dirty="0" smtClean="0"/>
              <a:t>也有自己的观测，关的也是从两个维度描述，也就是相关性维度和用户探索某个话题的深度。需要注意的是这里的观测并不是指字面意义上的直接观测，而是用户自己的判断和搜索引擎自己定的规则，并且对应的观测概率矩阵都是通过公式计算出来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31</a:t>
            </a:fld>
            <a:endParaRPr lang="zh-CN" altLang="en-US"/>
          </a:p>
        </p:txBody>
      </p:sp>
    </p:spTree>
    <p:extLst>
      <p:ext uri="{BB962C8B-B14F-4D97-AF65-F5344CB8AC3E}">
        <p14:creationId xmlns:p14="http://schemas.microsoft.com/office/powerpoint/2010/main" val="58193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马尔科夫链以温度为例子，有三种状态分别是冷、热和温暖。我们要求的参数就是每个状态之间的状态转移概率，这里一共有</a:t>
            </a:r>
            <a:r>
              <a:rPr lang="en-US" altLang="zh-CN" dirty="0" smtClean="0"/>
              <a:t>3</a:t>
            </a:r>
            <a:r>
              <a:rPr lang="zh-CN" altLang="en-US" dirty="0" smtClean="0"/>
              <a:t>*</a:t>
            </a:r>
            <a:r>
              <a:rPr lang="en-US" altLang="zh-CN" dirty="0" smtClean="0"/>
              <a:t>3=9</a:t>
            </a:r>
            <a:r>
              <a:rPr lang="zh-CN" altLang="en-US" dirty="0" smtClean="0"/>
              <a:t>个概率，构成了状态转移概率矩阵。这就是个</a:t>
            </a:r>
            <a:r>
              <a:rPr lang="en-US" altLang="zh-CN" dirty="0" smtClean="0"/>
              <a:t>Markov Chain</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87297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32</a:t>
            </a:fld>
            <a:endParaRPr lang="zh-CN" altLang="en-US"/>
          </a:p>
        </p:txBody>
      </p:sp>
    </p:spTree>
    <p:extLst>
      <p:ext uri="{BB962C8B-B14F-4D97-AF65-F5344CB8AC3E}">
        <p14:creationId xmlns:p14="http://schemas.microsoft.com/office/powerpoint/2010/main" val="4274262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33</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34</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35</a:t>
            </a:fld>
            <a:endParaRPr lang="zh-CN" altLang="en-US"/>
          </a:p>
        </p:txBody>
      </p:sp>
    </p:spTree>
    <p:extLst>
      <p:ext uri="{BB962C8B-B14F-4D97-AF65-F5344CB8AC3E}">
        <p14:creationId xmlns:p14="http://schemas.microsoft.com/office/powerpoint/2010/main" val="569583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36</a:t>
            </a:fld>
            <a:endParaRPr lang="zh-CN" altLang="en-US"/>
          </a:p>
        </p:txBody>
      </p:sp>
    </p:spTree>
    <p:extLst>
      <p:ext uri="{BB962C8B-B14F-4D97-AF65-F5344CB8AC3E}">
        <p14:creationId xmlns:p14="http://schemas.microsoft.com/office/powerpoint/2010/main" val="2279960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37</a:t>
            </a:fld>
            <a:endParaRPr lang="zh-CN" altLang="en-US"/>
          </a:p>
        </p:txBody>
      </p:sp>
    </p:spTree>
    <p:extLst>
      <p:ext uri="{BB962C8B-B14F-4D97-AF65-F5344CB8AC3E}">
        <p14:creationId xmlns:p14="http://schemas.microsoft.com/office/powerpoint/2010/main" val="688162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38</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204481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zh-CN" altLang="en-US" dirty="0" smtClean="0"/>
              <a:t>现在我们开始逐步深入探讨</a:t>
            </a:r>
            <a:r>
              <a:rPr lang="en-US" altLang="zh-CN" dirty="0" smtClean="0"/>
              <a:t>POMDP</a:t>
            </a:r>
            <a:r>
              <a:rPr lang="zh-CN" altLang="en-US" dirty="0" smtClean="0"/>
              <a:t>。首先从</a:t>
            </a:r>
            <a:r>
              <a:rPr lang="en-US" altLang="zh-CN" dirty="0" smtClean="0"/>
              <a:t>MDP</a:t>
            </a:r>
            <a:r>
              <a:rPr lang="zh-CN" altLang="en-US" dirty="0" smtClean="0"/>
              <a:t>开始讲起，我们先看一个例子，叫做蚊子芒果问题。假设现在有一个毫无经验又怕文字的果农，这个果农就是我们的</a:t>
            </a:r>
            <a:r>
              <a:rPr lang="en-US" altLang="zh-CN" dirty="0" smtClean="0"/>
              <a:t>agent</a:t>
            </a:r>
            <a:r>
              <a:rPr lang="zh-CN" altLang="en-US" dirty="0" smtClean="0"/>
              <a:t>。这个果农只能在一个</a:t>
            </a:r>
            <a:r>
              <a:rPr lang="en-US" altLang="zh-CN" dirty="0" smtClean="0"/>
              <a:t>6</a:t>
            </a:r>
            <a:r>
              <a:rPr lang="zh-CN" altLang="en-US" dirty="0" smtClean="0"/>
              <a:t>个各自大小的空间左右移动。在最左边生活着一大群蚊子，在最右边是一片芒果树林。</a:t>
            </a:r>
            <a:endParaRPr lang="en-US" altLang="zh-CN" dirty="0" smtClean="0"/>
          </a:p>
          <a:p>
            <a:pPr marL="228600" indent="-228600">
              <a:buAutoNum type="arabicPeriod"/>
            </a:pPr>
            <a:r>
              <a:rPr lang="zh-CN" altLang="en-US" dirty="0" smtClean="0"/>
              <a:t>果农每次移动都是从一格左移或右移到另外一格，并且这个由</a:t>
            </a:r>
            <a:r>
              <a:rPr lang="en-US" altLang="zh-CN" dirty="0" smtClean="0"/>
              <a:t>6</a:t>
            </a:r>
            <a:r>
              <a:rPr lang="zh-CN" altLang="en-US" dirty="0" smtClean="0"/>
              <a:t>个格子组成的移动空间装有智能系统，果农每做一次移动，都会获得一个分数，获得的分数越大表示离芒果树林越近，分数越小表示离芒果树林越远而离蚊子越近</a:t>
            </a:r>
            <a:endParaRPr lang="en-US" altLang="zh-CN" dirty="0" smtClean="0"/>
          </a:p>
          <a:p>
            <a:pPr marL="228600" indent="-228600">
              <a:buAutoNum type="arabicPeriod"/>
            </a:pPr>
            <a:r>
              <a:rPr lang="zh-CN" altLang="en-US" dirty="0" smtClean="0"/>
              <a:t>由于这个果农没有什么经验和常识，果农需要通过自己的学习来找到到达芒果树林的最佳移动策略，在这个简单的例子里最佳的移动策略就是一直往右走就对了。</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2743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lang="en-US" altLang="zh-CN" dirty="0" smtClean="0"/>
              <a:t>MDP</a:t>
            </a:r>
            <a:r>
              <a:rPr lang="zh-CN" altLang="en-US" dirty="0" smtClean="0"/>
              <a:t>其实是一个典型的</a:t>
            </a:r>
            <a:r>
              <a:rPr lang="en-US" altLang="zh-CN" dirty="0" smtClean="0"/>
              <a:t>Reinforcement</a:t>
            </a:r>
            <a:r>
              <a:rPr lang="en-US" altLang="zh-CN" baseline="0" dirty="0" smtClean="0"/>
              <a:t> Learning</a:t>
            </a:r>
            <a:r>
              <a:rPr lang="zh-CN" altLang="en-US" baseline="0" dirty="0" smtClean="0"/>
              <a:t>的问题。</a:t>
            </a:r>
            <a:r>
              <a:rPr lang="en-US" altLang="zh-CN" baseline="0" dirty="0" smtClean="0"/>
              <a:t>Reinforce Learning</a:t>
            </a:r>
            <a:r>
              <a:rPr lang="zh-CN" altLang="en-US" baseline="0" dirty="0" smtClean="0"/>
              <a:t>是机器学习的一个分支，在增强学习中，需要通过采取不同的行动和周遭的环境进行交互，从而获得反馈的角色是</a:t>
            </a:r>
            <a:r>
              <a:rPr lang="en-US" altLang="zh-CN" baseline="0" dirty="0" smtClean="0"/>
              <a:t>agent</a:t>
            </a:r>
            <a:r>
              <a:rPr lang="zh-CN" altLang="en-US" baseline="0" dirty="0" smtClean="0"/>
              <a:t>，</a:t>
            </a:r>
            <a:r>
              <a:rPr lang="en-US" altLang="zh-CN" baseline="0" dirty="0" smtClean="0"/>
              <a:t>agent</a:t>
            </a:r>
            <a:r>
              <a:rPr lang="zh-CN" altLang="en-US" baseline="0" dirty="0" smtClean="0"/>
              <a:t>通过</a:t>
            </a:r>
            <a:r>
              <a:rPr lang="en-US" altLang="zh-CN" baseline="0" dirty="0" smtClean="0"/>
              <a:t>action</a:t>
            </a:r>
            <a:r>
              <a:rPr lang="zh-CN" altLang="en-US" baseline="0" dirty="0" smtClean="0"/>
              <a:t>来影响</a:t>
            </a:r>
            <a:r>
              <a:rPr lang="en-US" altLang="zh-CN" baseline="0" dirty="0" smtClean="0"/>
              <a:t>Environment</a:t>
            </a:r>
            <a:r>
              <a:rPr lang="zh-CN" altLang="en-US" baseline="0" dirty="0" smtClean="0"/>
              <a:t>。在蚊子芒果问题中，</a:t>
            </a:r>
            <a:r>
              <a:rPr lang="en-US" altLang="zh-CN" baseline="0" dirty="0" smtClean="0"/>
              <a:t>…</a:t>
            </a:r>
            <a:r>
              <a:rPr lang="zh-CN" altLang="en-US" baseline="0" dirty="0" smtClean="0"/>
              <a:t>这个就是</a:t>
            </a:r>
            <a:r>
              <a:rPr lang="en-US" altLang="zh-CN" baseline="0" dirty="0" smtClean="0"/>
              <a:t>environment, </a:t>
            </a:r>
            <a:r>
              <a:rPr lang="zh-CN" altLang="en-US" baseline="0" dirty="0" smtClean="0"/>
              <a:t>果农就是</a:t>
            </a:r>
            <a:r>
              <a:rPr lang="en-US" altLang="zh-CN" baseline="0" dirty="0" smtClean="0"/>
              <a:t>agent</a:t>
            </a:r>
            <a:r>
              <a:rPr lang="zh-CN" altLang="en-US" baseline="0" dirty="0" smtClean="0"/>
              <a:t>。</a:t>
            </a:r>
            <a:endParaRPr lang="en-US" altLang="zh-CN" baseline="0" dirty="0" smtClean="0"/>
          </a:p>
          <a:p>
            <a:pPr marL="228600" indent="-228600">
              <a:buAutoNum type="arabicPeriod"/>
            </a:pPr>
            <a:r>
              <a:rPr lang="zh-CN" altLang="en-US" baseline="0" dirty="0" smtClean="0"/>
              <a:t>需要注意的是在</a:t>
            </a:r>
            <a:r>
              <a:rPr lang="en-US" altLang="zh-CN" baseline="0" dirty="0" smtClean="0"/>
              <a:t>MDP</a:t>
            </a:r>
            <a:r>
              <a:rPr lang="zh-CN" altLang="en-US" baseline="0" dirty="0" smtClean="0"/>
              <a:t>中的</a:t>
            </a:r>
            <a:r>
              <a:rPr lang="en-US" altLang="zh-CN" baseline="0" dirty="0" smtClean="0"/>
              <a:t>States</a:t>
            </a:r>
            <a:r>
              <a:rPr lang="zh-CN" altLang="en-US" baseline="0" dirty="0" smtClean="0"/>
              <a:t>是可观察的，就是果农每做一次移动，他是可以知到自己处在哪一个格子中的。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16528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所以我们再来看</a:t>
            </a:r>
            <a:r>
              <a:rPr lang="en-US" altLang="zh-CN" dirty="0" smtClean="0"/>
              <a:t>MDP</a:t>
            </a:r>
            <a:r>
              <a:rPr lang="zh-CN" altLang="en-US" dirty="0" smtClean="0"/>
              <a:t>的一般性定义。一个</a:t>
            </a:r>
            <a:r>
              <a:rPr lang="en-US" altLang="zh-CN" dirty="0" smtClean="0"/>
              <a:t>MDP</a:t>
            </a:r>
            <a:r>
              <a:rPr lang="zh-CN" altLang="en-US" dirty="0" smtClean="0"/>
              <a:t>可以表示为一个五元组，其中，</a:t>
            </a:r>
            <a:endParaRPr lang="en-US" altLang="zh-CN" dirty="0" smtClean="0"/>
          </a:p>
          <a:p>
            <a:r>
              <a:rPr lang="en-US" altLang="zh-CN" dirty="0" smtClean="0"/>
              <a:t>S  </a:t>
            </a:r>
            <a:r>
              <a:rPr lang="zh-CN" altLang="en-US" dirty="0" smtClean="0"/>
              <a:t>就是</a:t>
            </a:r>
            <a:r>
              <a:rPr lang="en-US" altLang="zh-CN" dirty="0" smtClean="0"/>
              <a:t>States</a:t>
            </a:r>
            <a:r>
              <a:rPr lang="zh-CN" altLang="en-US" dirty="0" smtClean="0"/>
              <a:t>，比如在蚊子芒果问题中果农所处的格子每个格子就可以代表一个状态。</a:t>
            </a:r>
            <a:endParaRPr lang="en-US" altLang="zh-CN" dirty="0" smtClean="0"/>
          </a:p>
          <a:p>
            <a:r>
              <a:rPr lang="en-US" altLang="zh-CN" dirty="0" smtClean="0"/>
              <a:t>A  </a:t>
            </a:r>
            <a:r>
              <a:rPr lang="zh-CN" altLang="en-US" dirty="0" smtClean="0"/>
              <a:t>就是</a:t>
            </a:r>
            <a:r>
              <a:rPr lang="en-US" altLang="zh-CN" dirty="0" smtClean="0"/>
              <a:t>agent</a:t>
            </a:r>
            <a:r>
              <a:rPr lang="zh-CN" altLang="en-US" dirty="0" smtClean="0"/>
              <a:t>能够采取的动作，比如果农的左移和右移。</a:t>
            </a:r>
            <a:endParaRPr lang="en-US" altLang="zh-CN" dirty="0" smtClean="0"/>
          </a:p>
          <a:p>
            <a:r>
              <a:rPr lang="en-US" altLang="zh-CN" dirty="0" smtClean="0"/>
              <a:t>M </a:t>
            </a:r>
            <a:r>
              <a:rPr lang="zh-CN" altLang="en-US" dirty="0" smtClean="0"/>
              <a:t>就是状态转移概率矩阵，描述当</a:t>
            </a:r>
            <a:r>
              <a:rPr lang="en-US" altLang="zh-CN" dirty="0" smtClean="0"/>
              <a:t>agent</a:t>
            </a:r>
            <a:r>
              <a:rPr lang="zh-CN" altLang="en-US" dirty="0" smtClean="0"/>
              <a:t>处在采取某个</a:t>
            </a:r>
            <a:r>
              <a:rPr lang="en-US" altLang="zh-CN" dirty="0" smtClean="0"/>
              <a:t>action</a:t>
            </a:r>
            <a:r>
              <a:rPr lang="zh-CN" altLang="en-US" dirty="0" smtClean="0"/>
              <a:t>后从某个状态转移到另外一状态的概率分布。</a:t>
            </a:r>
            <a:endParaRPr lang="en-US" altLang="zh-CN" dirty="0" smtClean="0"/>
          </a:p>
          <a:p>
            <a:r>
              <a:rPr lang="en-US" altLang="zh-CN" dirty="0" smtClean="0"/>
              <a:t>R </a:t>
            </a:r>
            <a:r>
              <a:rPr lang="zh-CN" altLang="en-US" dirty="0" smtClean="0"/>
              <a:t>为了衡量</a:t>
            </a:r>
            <a:r>
              <a:rPr lang="en-US" altLang="zh-CN" dirty="0" smtClean="0"/>
              <a:t>agent</a:t>
            </a:r>
            <a:r>
              <a:rPr lang="zh-CN" altLang="en-US" dirty="0" smtClean="0"/>
              <a:t>处在某个状态和采取某个行动的价值，引入</a:t>
            </a:r>
            <a:r>
              <a:rPr lang="en-US" altLang="zh-CN" dirty="0" smtClean="0"/>
              <a:t>immediate reward</a:t>
            </a:r>
            <a:r>
              <a:rPr lang="zh-CN" altLang="en-US" dirty="0" smtClean="0"/>
              <a:t>的概念，随着</a:t>
            </a:r>
            <a:r>
              <a:rPr lang="en-US" altLang="zh-CN" dirty="0" smtClean="0"/>
              <a:t>agent</a:t>
            </a:r>
            <a:r>
              <a:rPr lang="zh-CN" altLang="en-US" dirty="0" smtClean="0"/>
              <a:t>的每次行动，都会得到一个相应的</a:t>
            </a:r>
            <a:r>
              <a:rPr lang="en-US" altLang="zh-CN" dirty="0" smtClean="0"/>
              <a:t>reward</a:t>
            </a:r>
            <a:r>
              <a:rPr lang="zh-CN" altLang="en-US" dirty="0" smtClean="0"/>
              <a:t>。比如果农右移</a:t>
            </a:r>
            <a:r>
              <a:rPr lang="en-US" altLang="zh-CN" dirty="0" smtClean="0"/>
              <a:t>+1 </a:t>
            </a:r>
            <a:r>
              <a:rPr lang="zh-CN" altLang="en-US" dirty="0" smtClean="0"/>
              <a:t>左移</a:t>
            </a:r>
            <a:r>
              <a:rPr lang="en-US" altLang="zh-CN" dirty="0" smtClean="0"/>
              <a:t>-1</a:t>
            </a:r>
          </a:p>
          <a:p>
            <a:r>
              <a:rPr lang="en-US" altLang="zh-CN" dirty="0" smtClean="0"/>
              <a:t>Gamma:  discount</a:t>
            </a:r>
            <a:r>
              <a:rPr lang="en-US" altLang="zh-CN" baseline="0" dirty="0" smtClean="0"/>
              <a:t> factor,</a:t>
            </a:r>
            <a:r>
              <a:rPr lang="zh-CN" altLang="en-US" baseline="0" dirty="0" smtClean="0"/>
              <a:t>是模型训练的一个参数，有点学习率的那种意思。</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20017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MDP </a:t>
            </a:r>
            <a:r>
              <a:rPr lang="zh-CN" altLang="en-US" dirty="0" smtClean="0"/>
              <a:t>模型要解决的就是求一个</a:t>
            </a:r>
            <a:r>
              <a:rPr lang="en-US" altLang="zh-CN" dirty="0" smtClean="0"/>
              <a:t>policy</a:t>
            </a:r>
            <a:r>
              <a:rPr lang="zh-CN" altLang="en-US" dirty="0" smtClean="0"/>
              <a:t>，他实际上表现为一种</a:t>
            </a:r>
            <a:r>
              <a:rPr lang="en-US" altLang="zh-CN" dirty="0" smtClean="0"/>
              <a:t>States</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a:p>
            <a:r>
              <a:rPr lang="zh-CN" altLang="en-US" dirty="0" smtClean="0"/>
              <a:t>这个假设的意思是当我们拿到一个训练样本的时候，比如是一个用户一天的搜索日志，我们假设用户的一条查询是一个</a:t>
            </a:r>
            <a:r>
              <a:rPr lang="en-US" altLang="zh-CN" dirty="0" smtClean="0"/>
              <a:t>action</a:t>
            </a:r>
            <a:r>
              <a:rPr lang="zh-CN" altLang="en-US" dirty="0" smtClean="0"/>
              <a:t>。用户的查询个数一定是有限个数，也就是说用户行动的次数是有限次数，模型的训练也只需要关心用户采取的</a:t>
            </a:r>
            <a:r>
              <a:rPr lang="en-US" altLang="zh-CN" dirty="0" smtClean="0"/>
              <a:t>action</a:t>
            </a:r>
            <a:r>
              <a:rPr lang="zh-CN" altLang="en-US" dirty="0" smtClean="0"/>
              <a:t>的次数。</a:t>
            </a:r>
            <a:endParaRPr lang="en-US" altLang="zh-CN" dirty="0" smtClean="0"/>
          </a:p>
          <a:p>
            <a:endParaRPr lang="en-US" altLang="zh-CN" dirty="0" smtClean="0"/>
          </a:p>
          <a:p>
            <a:r>
              <a:rPr lang="zh-CN" altLang="en-US" dirty="0" smtClean="0"/>
              <a:t>基于以上假设得出的</a:t>
            </a:r>
            <a:r>
              <a:rPr lang="en-US" altLang="zh-CN" dirty="0" smtClean="0"/>
              <a:t>solution</a:t>
            </a:r>
            <a:r>
              <a:rPr lang="zh-CN" altLang="en-US" dirty="0" smtClean="0"/>
              <a:t>就叫做</a:t>
            </a:r>
            <a:r>
              <a:rPr lang="en-US" altLang="zh-CN" dirty="0" smtClean="0"/>
              <a:t>finite horizon solution,</a:t>
            </a:r>
            <a:r>
              <a:rPr lang="en-US" altLang="zh-CN" baseline="0" dirty="0" smtClean="0"/>
              <a:t> horizon length</a:t>
            </a:r>
            <a:r>
              <a:rPr lang="zh-CN" altLang="en-US" baseline="0" dirty="0" smtClean="0"/>
              <a:t>就是在我们拿到的一个训练样本中，</a:t>
            </a:r>
            <a:r>
              <a:rPr lang="en-US" altLang="zh-CN" baseline="0" dirty="0" smtClean="0"/>
              <a:t>agent</a:t>
            </a:r>
            <a:r>
              <a:rPr lang="zh-CN" altLang="en-US" baseline="0" dirty="0" smtClean="0"/>
              <a:t>总共行动了几次的这个次数就是</a:t>
            </a:r>
            <a:r>
              <a:rPr lang="en-US" altLang="zh-CN" baseline="0" dirty="0" smtClean="0"/>
              <a:t>horizon length</a:t>
            </a:r>
            <a:r>
              <a:rPr lang="zh-CN" altLang="en-US" baseline="0" dirty="0" smtClean="0"/>
              <a:t>。</a:t>
            </a:r>
            <a:endParaRPr lang="en-US" altLang="zh-CN" baseline="0" dirty="0" smtClean="0"/>
          </a:p>
          <a:p>
            <a:endParaRPr lang="en-US" altLang="zh-CN" baseline="0" dirty="0" smtClean="0"/>
          </a:p>
          <a:p>
            <a:r>
              <a:rPr lang="zh-CN" altLang="en-US" baseline="0" dirty="0" smtClean="0"/>
              <a:t>关于</a:t>
            </a:r>
            <a:r>
              <a:rPr lang="en-US" altLang="zh-CN" baseline="0" dirty="0" smtClean="0"/>
              <a:t>value function</a:t>
            </a:r>
            <a:r>
              <a:rPr lang="zh-CN" altLang="en-US" baseline="0" dirty="0" smtClean="0"/>
              <a:t>的计算方法会在后面介绍。</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a:t>
            </a:r>
            <a:r>
              <a:rPr lang="en-US" altLang="zh-CN" dirty="0" smtClean="0"/>
              <a:t>MDP</a:t>
            </a:r>
            <a:r>
              <a:rPr lang="zh-CN" altLang="en-US" dirty="0" smtClean="0"/>
              <a:t>有了一个整体的了解之后，我们开始了解</a:t>
            </a:r>
            <a:r>
              <a:rPr lang="en-US" altLang="zh-CN" dirty="0" smtClean="0"/>
              <a:t>POMDP</a:t>
            </a:r>
            <a:r>
              <a:rPr lang="en-US" altLang="zh-CN" baseline="0" dirty="0" smtClean="0"/>
              <a:t> </a:t>
            </a:r>
            <a:r>
              <a:rPr lang="zh-CN" altLang="en-US" baseline="0" dirty="0" smtClean="0"/>
              <a:t>部分可观察马尔科夫过程。还是通过一个简单的例子带入。就是老虎问题这是一个典型的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zh-CN" altLang="en-US" baseline="0" dirty="0" smtClean="0"/>
              <a:t>。现在有一个人站在走廊的中间，他的左边和右边各有一扇门，老虎可能藏在任何一扇门的后面，但是</a:t>
            </a:r>
            <a:r>
              <a:rPr lang="en-US" altLang="zh-CN" baseline="0" dirty="0" smtClean="0"/>
              <a:t>agent</a:t>
            </a:r>
            <a:r>
              <a:rPr lang="zh-CN" altLang="en-US" baseline="0" dirty="0" smtClean="0"/>
              <a:t>能做的动作只有用耳朵听，开右边的门和开左边的门这三种。并且这个人只有</a:t>
            </a:r>
            <a:r>
              <a:rPr lang="en-US" altLang="zh-CN" baseline="0" dirty="0" smtClean="0"/>
              <a:t>10000</a:t>
            </a:r>
            <a:r>
              <a:rPr lang="zh-CN" altLang="en-US" baseline="0" dirty="0" smtClean="0"/>
              <a:t>点的分数。假如他不小心开到了有老虎的那扇门，就扣</a:t>
            </a:r>
            <a:r>
              <a:rPr lang="en-US" altLang="zh-CN" baseline="0" dirty="0" smtClean="0"/>
              <a:t>100</a:t>
            </a:r>
            <a:r>
              <a:rPr lang="zh-CN" altLang="en-US" baseline="0" dirty="0" smtClean="0"/>
              <a:t>点，反之加</a:t>
            </a:r>
            <a:r>
              <a:rPr lang="en-US" altLang="zh-CN" baseline="0" dirty="0" smtClean="0"/>
              <a:t>10</a:t>
            </a:r>
            <a:r>
              <a:rPr lang="zh-CN" altLang="en-US" baseline="0" dirty="0" smtClean="0"/>
              <a:t>点，如果他什么也不做只是听声音猜测，测会扣</a:t>
            </a:r>
            <a:r>
              <a:rPr lang="en-US" altLang="zh-CN" baseline="0" dirty="0" smtClean="0"/>
              <a:t>1</a:t>
            </a:r>
            <a:r>
              <a:rPr lang="zh-CN" altLang="en-US" baseline="0" dirty="0" smtClean="0"/>
              <a:t>点。每次</a:t>
            </a:r>
            <a:r>
              <a:rPr lang="en-US" altLang="zh-CN" baseline="0" dirty="0" smtClean="0"/>
              <a:t>agent</a:t>
            </a:r>
            <a:r>
              <a:rPr lang="zh-CN" altLang="en-US" baseline="0" dirty="0" smtClean="0"/>
              <a:t>行动过后，老虎的位置可能会变化，但总的来说就是只有两种状态，老虎在右边或者老虎在左边。</a:t>
            </a:r>
            <a:endParaRPr lang="en-US" altLang="zh-CN" baseline="0" dirty="0" smtClean="0"/>
          </a:p>
          <a:p>
            <a:endParaRPr lang="en-US" altLang="zh-CN" baseline="0" dirty="0" smtClean="0"/>
          </a:p>
          <a:p>
            <a:r>
              <a:rPr lang="zh-CN" altLang="en-US" baseline="0" dirty="0" smtClean="0"/>
              <a:t>此外，每次</a:t>
            </a:r>
            <a:r>
              <a:rPr lang="en-US" altLang="zh-CN" baseline="0" dirty="0" smtClean="0"/>
              <a:t>agent</a:t>
            </a:r>
            <a:r>
              <a:rPr lang="zh-CN" altLang="en-US" baseline="0" dirty="0" smtClean="0"/>
              <a:t>倾听过后会做出自己的猜测，猜测老虎是在哪一边。就是</a:t>
            </a:r>
            <a:r>
              <a:rPr lang="en-US" altLang="zh-CN" baseline="0" dirty="0" smtClean="0"/>
              <a:t>observation</a:t>
            </a:r>
            <a:r>
              <a:rPr lang="zh-CN" altLang="en-US" baseline="0" dirty="0" smtClean="0"/>
              <a:t>。需要注意这里的观测是</a:t>
            </a:r>
            <a:r>
              <a:rPr lang="en-US" altLang="zh-CN" baseline="0" dirty="0" smtClean="0"/>
              <a:t>agent</a:t>
            </a:r>
            <a:r>
              <a:rPr lang="zh-CN" altLang="en-US" baseline="0" dirty="0" smtClean="0"/>
              <a:t>代表的是</a:t>
            </a:r>
            <a:r>
              <a:rPr lang="en-US" altLang="zh-CN" baseline="0" dirty="0" smtClean="0"/>
              <a:t>agent</a:t>
            </a:r>
            <a:r>
              <a:rPr lang="zh-CN" altLang="en-US" baseline="0" dirty="0" smtClean="0"/>
              <a:t>主观的一种判断，并不代表真正客观的状态。</a:t>
            </a:r>
            <a:endParaRPr lang="en-US" altLang="zh-CN" dirty="0" smtClean="0"/>
          </a:p>
          <a:p>
            <a:endParaRPr lang="en-US" altLang="zh-CN"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7133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85929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99439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69049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DEB544-C4A0-4A49-851F-FF870A178D69}" type="datetimeFigureOut">
              <a:rPr lang="zh-CN" altLang="en-US" smtClean="0"/>
              <a:t>2018/4/19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7660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48147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DEB544-C4A0-4A49-851F-FF870A178D69}" type="datetimeFigureOut">
              <a:rPr lang="zh-CN" altLang="en-US" smtClean="0"/>
              <a:t>2018/4/19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4122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DEB544-C4A0-4A49-851F-FF870A178D69}" type="datetimeFigureOut">
              <a:rPr lang="zh-CN" altLang="en-US" smtClean="0"/>
              <a:t>2018/4/19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08038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EB544-C4A0-4A49-851F-FF870A178D69}" type="datetimeFigureOut">
              <a:rPr lang="zh-CN" altLang="en-US" smtClean="0"/>
              <a:t>2018/4/19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702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5058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DEB544-C4A0-4A49-851F-FF870A178D69}" type="datetimeFigureOut">
              <a:rPr lang="zh-CN" altLang="en-US" smtClean="0"/>
              <a:t>2018/4/19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71629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82141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wmf"/><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8.xml"/><Relationship Id="rId7" Type="http://schemas.openxmlformats.org/officeDocument/2006/relationships/image" Target="../media/image35.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34.wmf"/><Relationship Id="rId10" Type="http://schemas.openxmlformats.org/officeDocument/2006/relationships/image" Target="../media/image36.png"/><Relationship Id="rId4" Type="http://schemas.openxmlformats.org/officeDocument/2006/relationships/oleObject" Target="../embeddings/oleObject8.bin"/><Relationship Id="rId9"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38.wmf"/><Relationship Id="rId4"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7.wmf"/><Relationship Id="rId5" Type="http://schemas.openxmlformats.org/officeDocument/2006/relationships/oleObject" Target="../embeddings/oleObject15.bin"/><Relationship Id="rId4" Type="http://schemas.openxmlformats.org/officeDocument/2006/relationships/image" Target="../media/image46.w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0" y="2915920"/>
            <a:ext cx="9144000" cy="769441"/>
          </a:xfrm>
          <a:prstGeom prst="rect">
            <a:avLst/>
          </a:prstGeom>
          <a:solidFill>
            <a:schemeClr val="tx1">
              <a:lumMod val="65000"/>
              <a:lumOff val="35000"/>
            </a:schemeClr>
          </a:solidFill>
        </p:spPr>
        <p:txBody>
          <a:bodyPr wrap="square" rtlCol="0">
            <a:spAutoFit/>
          </a:bodyPr>
          <a:lstStyle/>
          <a:p>
            <a:pPr algn="ctr"/>
            <a:r>
              <a:rPr lang="en-US" altLang="zh-CN" sz="4400" dirty="0" smtClean="0">
                <a:solidFill>
                  <a:schemeClr val="bg1">
                    <a:lumMod val="95000"/>
                  </a:schemeClr>
                </a:solidFill>
              </a:rPr>
              <a:t>POMDP</a:t>
            </a:r>
            <a:r>
              <a:rPr lang="en-US" altLang="zh-CN" sz="4400" dirty="0" smtClean="0"/>
              <a:t> Introduction</a:t>
            </a:r>
            <a:endParaRPr lang="zh-CN" altLang="en-US" sz="4400" dirty="0"/>
          </a:p>
        </p:txBody>
      </p:sp>
      <p:sp>
        <p:nvSpPr>
          <p:cNvPr id="2" name="文本框 1"/>
          <p:cNvSpPr txBox="1"/>
          <p:nvPr/>
        </p:nvSpPr>
        <p:spPr>
          <a:xfrm>
            <a:off x="3662680" y="6102588"/>
            <a:ext cx="1818640" cy="400110"/>
          </a:xfrm>
          <a:prstGeom prst="rect">
            <a:avLst/>
          </a:prstGeom>
          <a:noFill/>
        </p:spPr>
        <p:txBody>
          <a:bodyPr wrap="square" rtlCol="0">
            <a:spAutoFit/>
          </a:bodyPr>
          <a:lstStyle/>
          <a:p>
            <a:r>
              <a:rPr lang="en-US" altLang="zh-CN" sz="2000" dirty="0" smtClean="0"/>
              <a:t>Yanqing Wang</a:t>
            </a:r>
            <a:endParaRPr lang="zh-CN" altLang="en-US" sz="2000"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7662" t="33155" r="32180" b="17573"/>
          <a:stretch/>
        </p:blipFill>
        <p:spPr>
          <a:xfrm>
            <a:off x="138401" y="804996"/>
            <a:ext cx="8864887" cy="5219286"/>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433" t="30577" r="32041" b="17296"/>
          <a:stretch/>
        </p:blipFill>
        <p:spPr>
          <a:xfrm>
            <a:off x="138401" y="923330"/>
            <a:ext cx="8837539" cy="540638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l="22016" t="25392" r="35554" b="20493"/>
          <a:stretch/>
        </p:blipFill>
        <p:spPr>
          <a:xfrm>
            <a:off x="823942" y="737685"/>
            <a:ext cx="7878890" cy="5652357"/>
          </a:xfrm>
          <a:prstGeom prst="rect">
            <a:avLst/>
          </a:prstGeom>
        </p:spPr>
      </p:pic>
    </p:spTree>
    <p:extLst>
      <p:ext uri="{BB962C8B-B14F-4D97-AF65-F5344CB8AC3E}">
        <p14:creationId xmlns:p14="http://schemas.microsoft.com/office/powerpoint/2010/main" val="1336826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1330" t="24747" r="32711" b="18268"/>
          <a:stretch/>
        </p:blipFill>
        <p:spPr>
          <a:xfrm>
            <a:off x="1118795" y="923330"/>
            <a:ext cx="7584142" cy="5289452"/>
          </a:xfrm>
          <a:prstGeom prst="rect">
            <a:avLst/>
          </a:prstGeom>
        </p:spPr>
      </p:pic>
    </p:spTree>
    <p:extLst>
      <p:ext uri="{BB962C8B-B14F-4D97-AF65-F5344CB8AC3E}">
        <p14:creationId xmlns:p14="http://schemas.microsoft.com/office/powerpoint/2010/main" val="418796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23724" t="24525" r="40299" b="18197"/>
          <a:stretch/>
        </p:blipFill>
        <p:spPr>
          <a:xfrm>
            <a:off x="1398494" y="579084"/>
            <a:ext cx="6562165" cy="5876876"/>
          </a:xfrm>
          <a:prstGeom prst="rect">
            <a:avLst/>
          </a:prstGeom>
        </p:spPr>
      </p:pic>
      <p:grpSp>
        <p:nvGrpSpPr>
          <p:cNvPr id="12" name="组合 11"/>
          <p:cNvGrpSpPr/>
          <p:nvPr/>
        </p:nvGrpSpPr>
        <p:grpSpPr>
          <a:xfrm>
            <a:off x="0" y="0"/>
            <a:ext cx="4763387" cy="461665"/>
            <a:chOff x="0" y="0"/>
            <a:chExt cx="2898684" cy="461665"/>
          </a:xfrm>
        </p:grpSpPr>
        <p:sp>
          <p:nvSpPr>
            <p:cNvPr id="13" name="文本框 12"/>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14" name="直接连接符 13"/>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48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4763387" cy="461665"/>
            <a:chOff x="0" y="0"/>
            <a:chExt cx="2898684" cy="461665"/>
          </a:xfrm>
        </p:grpSpPr>
        <p:sp>
          <p:nvSpPr>
            <p:cNvPr id="11" name="文本框 10"/>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a:t>
              </a:r>
              <a:endParaRPr lang="zh-CN" altLang="en-US" sz="1350" b="1" dirty="0">
                <a:solidFill>
                  <a:schemeClr val="bg1">
                    <a:lumMod val="75000"/>
                  </a:schemeClr>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22685" t="31645" r="24141" b="20627"/>
          <a:stretch/>
        </p:blipFill>
        <p:spPr>
          <a:xfrm>
            <a:off x="0" y="551191"/>
            <a:ext cx="9014463" cy="5267833"/>
          </a:xfrm>
          <a:prstGeom prst="rect">
            <a:avLst/>
          </a:prstGeom>
        </p:spPr>
      </p:pic>
      <p:sp>
        <p:nvSpPr>
          <p:cNvPr id="7" name="文本框 6"/>
          <p:cNvSpPr txBox="1"/>
          <p:nvPr/>
        </p:nvSpPr>
        <p:spPr>
          <a:xfrm>
            <a:off x="0" y="5993609"/>
            <a:ext cx="8633459"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t>B : A distribution over states. Updated after every value iteration</a:t>
            </a:r>
            <a:endParaRPr lang="zh-CN" altLang="en-US" sz="2400" dirty="0"/>
          </a:p>
        </p:txBody>
      </p: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90435"/>
            <a:ext cx="8915400" cy="1061829"/>
          </a:xfrm>
          <a:prstGeom prst="rect">
            <a:avLst/>
          </a:prstGeom>
        </p:spPr>
        <p:txBody>
          <a:bodyPr wrap="square">
            <a:spAutoFit/>
          </a:bodyPr>
          <a:lstStyle/>
          <a:p>
            <a:r>
              <a:rPr lang="en-US" altLang="zh-CN" sz="2100" dirty="0"/>
              <a:t>In MDP our problem is to find a mapping from states to actions;</a:t>
            </a:r>
          </a:p>
          <a:p>
            <a:r>
              <a:rPr lang="en-US" altLang="zh-CN" sz="2100" dirty="0"/>
              <a:t>In POMDP our problem is to </a:t>
            </a:r>
            <a:r>
              <a:rPr lang="en-US" altLang="zh-CN" sz="2100" dirty="0">
                <a:solidFill>
                  <a:srgbClr val="FF0000"/>
                </a:solidFill>
              </a:rPr>
              <a:t>find a mapping from probability distributions (over states) to actions</a:t>
            </a:r>
            <a:r>
              <a:rPr lang="en-US" altLang="zh-CN" sz="2100" dirty="0"/>
              <a:t>.</a:t>
            </a:r>
            <a:endParaRPr lang="zh-CN" altLang="en-US" sz="2100" dirty="0"/>
          </a:p>
        </p:txBody>
      </p:sp>
      <p:sp>
        <p:nvSpPr>
          <p:cNvPr id="8" name="矩形 7"/>
          <p:cNvSpPr/>
          <p:nvPr/>
        </p:nvSpPr>
        <p:spPr>
          <a:xfrm>
            <a:off x="721895" y="4257505"/>
            <a:ext cx="7471610" cy="415498"/>
          </a:xfrm>
          <a:prstGeom prst="rect">
            <a:avLst/>
          </a:prstGeom>
        </p:spPr>
        <p:txBody>
          <a:bodyPr wrap="square">
            <a:spAutoFit/>
          </a:bodyPr>
          <a:lstStyle/>
          <a:p>
            <a:r>
              <a:rPr lang="zh-CN" altLang="en-US" sz="2100" dirty="0"/>
              <a:t>越往左表明处在</a:t>
            </a:r>
            <a:r>
              <a:rPr lang="en-US" altLang="zh-CN" sz="2100" dirty="0"/>
              <a:t>s2</a:t>
            </a:r>
            <a:r>
              <a:rPr lang="zh-CN" altLang="en-US" sz="2100" dirty="0"/>
              <a:t>的概率越大，越往右表示处在</a:t>
            </a:r>
            <a:r>
              <a:rPr lang="en-US" altLang="zh-CN" sz="2100" dirty="0"/>
              <a:t>s1</a:t>
            </a:r>
            <a:r>
              <a:rPr lang="zh-CN" altLang="en-US" sz="2100" dirty="0"/>
              <a:t>的概率越大</a:t>
            </a:r>
          </a:p>
        </p:txBody>
      </p:sp>
      <p:sp>
        <p:nvSpPr>
          <p:cNvPr id="3" name="矩形 2"/>
          <p:cNvSpPr/>
          <p:nvPr/>
        </p:nvSpPr>
        <p:spPr>
          <a:xfrm>
            <a:off x="210551" y="4861736"/>
            <a:ext cx="8704849" cy="1061829"/>
          </a:xfrm>
          <a:prstGeom prst="rect">
            <a:avLst/>
          </a:prstGeom>
        </p:spPr>
        <p:txBody>
          <a:bodyPr wrap="square">
            <a:spAutoFit/>
          </a:bodyPr>
          <a:lstStyle/>
          <a:p>
            <a:r>
              <a:rPr lang="en-US" altLang="zh-CN" sz="2100" dirty="0"/>
              <a:t>We will refer to a probability distribution over states as a </a:t>
            </a:r>
            <a:r>
              <a:rPr lang="en-US" altLang="zh-CN" sz="2100" i="1" dirty="0">
                <a:solidFill>
                  <a:srgbClr val="FF0000"/>
                </a:solidFill>
              </a:rPr>
              <a:t>belief state </a:t>
            </a:r>
            <a:r>
              <a:rPr lang="en-US" altLang="zh-CN" sz="2100" dirty="0"/>
              <a:t>and the entire probability space (the set of all possible probability distributions) as the </a:t>
            </a:r>
            <a:r>
              <a:rPr lang="en-US" altLang="zh-CN" sz="2100" i="1" dirty="0">
                <a:solidFill>
                  <a:srgbClr val="FF0000"/>
                </a:solidFill>
              </a:rPr>
              <a:t>belief space</a:t>
            </a:r>
            <a:r>
              <a:rPr lang="en-US" altLang="zh-CN" sz="2100" dirty="0"/>
              <a:t>.</a:t>
            </a:r>
            <a:endParaRPr lang="zh-CN" altLang="en-US" sz="2100" dirty="0"/>
          </a:p>
        </p:txBody>
      </p:sp>
      <p:grpSp>
        <p:nvGrpSpPr>
          <p:cNvPr id="9" name="组合 8"/>
          <p:cNvGrpSpPr/>
          <p:nvPr/>
        </p:nvGrpSpPr>
        <p:grpSpPr>
          <a:xfrm>
            <a:off x="0" y="0"/>
            <a:ext cx="4763387" cy="461665"/>
            <a:chOff x="0" y="0"/>
            <a:chExt cx="2898684" cy="461665"/>
          </a:xfrm>
        </p:grpSpPr>
        <p:sp>
          <p:nvSpPr>
            <p:cNvPr id="10" name="文本框 9"/>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3"/>
          <a:srcRect l="13638" t="45107" r="65208" b="36252"/>
          <a:stretch/>
        </p:blipFill>
        <p:spPr>
          <a:xfrm>
            <a:off x="1985698" y="1486698"/>
            <a:ext cx="4999891" cy="2478302"/>
          </a:xfrm>
          <a:prstGeom prst="rect">
            <a:avLst/>
          </a:prstGeom>
        </p:spPr>
      </p:pic>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8401" y="4948534"/>
            <a:ext cx="8710863" cy="1384995"/>
          </a:xfrm>
          <a:prstGeom prst="rect">
            <a:avLst/>
          </a:prstGeom>
        </p:spPr>
        <p:txBody>
          <a:bodyPr wrap="square">
            <a:spAutoFit/>
          </a:bodyPr>
          <a:lstStyle/>
          <a:p>
            <a:pPr marL="342900" indent="-342900">
              <a:buFont typeface="Wingdings" panose="05000000000000000000" pitchFamily="2" charset="2"/>
              <a:buChar char="l"/>
            </a:pPr>
            <a:r>
              <a:rPr lang="zh-CN" altLang="en-US" sz="2100" dirty="0"/>
              <a:t>对</a:t>
            </a:r>
            <a:r>
              <a:rPr lang="en-US" altLang="zh-CN" sz="2100" dirty="0"/>
              <a:t>finite horizon</a:t>
            </a:r>
            <a:r>
              <a:rPr lang="zh-CN" altLang="en-US" sz="2100" dirty="0"/>
              <a:t>的问题来说，</a:t>
            </a:r>
            <a:r>
              <a:rPr lang="en-US" altLang="zh-CN" sz="2100" dirty="0"/>
              <a:t>value function </a:t>
            </a:r>
            <a:r>
              <a:rPr lang="zh-CN" altLang="en-US" sz="2100" dirty="0"/>
              <a:t>是分段线性的。更一般地说，当多于两个</a:t>
            </a:r>
            <a:r>
              <a:rPr lang="en-US" altLang="zh-CN" sz="2100" dirty="0"/>
              <a:t>states</a:t>
            </a:r>
            <a:r>
              <a:rPr lang="zh-CN" altLang="en-US" sz="2100" dirty="0"/>
              <a:t>的时候，是一组超平面。每个超平面可以用向量表示。</a:t>
            </a:r>
            <a:endParaRPr lang="en-US" altLang="zh-CN" sz="2100" dirty="0"/>
          </a:p>
          <a:p>
            <a:pPr marL="342900" indent="-342900">
              <a:buFont typeface="Wingdings" panose="05000000000000000000" pitchFamily="2" charset="2"/>
              <a:buChar char="l"/>
            </a:pPr>
            <a:r>
              <a:rPr lang="zh-CN" altLang="en-US" sz="2100" dirty="0"/>
              <a:t>在</a:t>
            </a:r>
            <a:r>
              <a:rPr lang="en-US" altLang="zh-CN" sz="2100" dirty="0"/>
              <a:t>POMDP </a:t>
            </a:r>
            <a:r>
              <a:rPr lang="zh-CN" altLang="en-US" sz="2100" dirty="0"/>
              <a:t>中 </a:t>
            </a:r>
            <a:r>
              <a:rPr lang="en-US" altLang="zh-CN" sz="2100" dirty="0"/>
              <a:t>value function </a:t>
            </a:r>
            <a:r>
              <a:rPr lang="zh-CN" altLang="en-US" sz="2100" dirty="0"/>
              <a:t>是</a:t>
            </a:r>
            <a:r>
              <a:rPr lang="en-US" altLang="zh-CN" sz="2100" dirty="0"/>
              <a:t>belief space</a:t>
            </a:r>
            <a:r>
              <a:rPr lang="zh-CN" altLang="en-US" sz="2100" dirty="0"/>
              <a:t>的函数</a:t>
            </a:r>
            <a:endParaRPr lang="en-US" altLang="zh-CN" sz="2100" dirty="0"/>
          </a:p>
        </p:txBody>
      </p:sp>
      <p:pic>
        <p:nvPicPr>
          <p:cNvPr id="2" name="图片 1"/>
          <p:cNvPicPr>
            <a:picLocks noChangeAspect="1"/>
          </p:cNvPicPr>
          <p:nvPr/>
        </p:nvPicPr>
        <p:blipFill rotWithShape="1">
          <a:blip r:embed="rId3"/>
          <a:srcRect l="13759" t="33711" r="65125" b="38597"/>
          <a:stretch/>
        </p:blipFill>
        <p:spPr>
          <a:xfrm>
            <a:off x="2174855" y="1066799"/>
            <a:ext cx="4854806" cy="3581401"/>
          </a:xfrm>
          <a:prstGeom prst="rect">
            <a:avLst/>
          </a:prstGeom>
        </p:spPr>
      </p:pic>
      <p:grpSp>
        <p:nvGrpSpPr>
          <p:cNvPr id="8" name="组合 7"/>
          <p:cNvGrpSpPr/>
          <p:nvPr/>
        </p:nvGrpSpPr>
        <p:grpSpPr>
          <a:xfrm>
            <a:off x="0" y="0"/>
            <a:ext cx="4763387" cy="461665"/>
            <a:chOff x="0" y="0"/>
            <a:chExt cx="2898684" cy="461665"/>
          </a:xfrm>
        </p:grpSpPr>
        <p:sp>
          <p:nvSpPr>
            <p:cNvPr id="9" name="文本框 8"/>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 Solution</a:t>
              </a:r>
              <a:endParaRPr lang="zh-CN" altLang="en-US" sz="1350" b="1" dirty="0">
                <a:solidFill>
                  <a:schemeClr val="bg1">
                    <a:lumMod val="75000"/>
                  </a:schemeClr>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6274" y="1866200"/>
            <a:ext cx="7437753" cy="3431709"/>
          </a:xfrm>
          <a:prstGeom prst="rect">
            <a:avLst/>
          </a:prstGeom>
        </p:spPr>
        <p:txBody>
          <a:bodyPr wrap="square">
            <a:spAutoFit/>
          </a:bodyPr>
          <a:lstStyle/>
          <a:p>
            <a:r>
              <a:rPr lang="zh-CN" altLang="en-US" sz="2800" dirty="0"/>
              <a:t>求</a:t>
            </a:r>
            <a:r>
              <a:rPr lang="en-US" altLang="zh-CN" sz="2800" dirty="0"/>
              <a:t>value function</a:t>
            </a:r>
            <a:r>
              <a:rPr lang="zh-CN" altLang="en-US" sz="2800" dirty="0"/>
              <a:t>的可以分为以下几个步骤：</a:t>
            </a:r>
            <a:endParaRPr lang="en-US" altLang="zh-CN" sz="2800" dirty="0"/>
          </a:p>
          <a:p>
            <a:pPr marL="385763" indent="-385763">
              <a:buAutoNum type="arabicPeriod"/>
            </a:pPr>
            <a:r>
              <a:rPr lang="zh-CN" altLang="en-US" sz="2800" dirty="0"/>
              <a:t>求在已知一个</a:t>
            </a:r>
            <a:r>
              <a:rPr lang="en-US" altLang="zh-CN" sz="2800" dirty="0"/>
              <a:t>a</a:t>
            </a:r>
            <a:r>
              <a:rPr lang="zh-CN" altLang="en-US" sz="2800" dirty="0"/>
              <a:t>和</a:t>
            </a:r>
            <a:r>
              <a:rPr lang="en-US" altLang="zh-CN" sz="2800" dirty="0"/>
              <a:t>o</a:t>
            </a:r>
            <a:r>
              <a:rPr lang="zh-CN" altLang="en-US" sz="2800" dirty="0"/>
              <a:t>的情况下如何计算一个</a:t>
            </a:r>
            <a:r>
              <a:rPr lang="en-US" altLang="zh-CN" sz="2800" dirty="0"/>
              <a:t>belief state</a:t>
            </a:r>
            <a:r>
              <a:rPr lang="zh-CN" altLang="en-US" sz="2800" dirty="0"/>
              <a:t>的值</a:t>
            </a:r>
            <a:r>
              <a:rPr lang="en-US" altLang="zh-CN" sz="2800" dirty="0"/>
              <a:t>(value)</a:t>
            </a:r>
            <a:r>
              <a:rPr lang="zh-CN" altLang="en-US" sz="2800" dirty="0"/>
              <a:t>。</a:t>
            </a:r>
            <a:endParaRPr lang="en-US" altLang="zh-CN" sz="2800" dirty="0"/>
          </a:p>
          <a:p>
            <a:pPr marL="385763" indent="-385763">
              <a:buAutoNum type="arabicPeriod"/>
            </a:pPr>
            <a:r>
              <a:rPr lang="zh-CN" altLang="en-US" sz="2800" dirty="0"/>
              <a:t>在已知一个</a:t>
            </a:r>
            <a:r>
              <a:rPr lang="en-US" altLang="zh-CN" sz="2800" dirty="0"/>
              <a:t>a</a:t>
            </a:r>
            <a:r>
              <a:rPr lang="zh-CN" altLang="en-US" sz="2800" dirty="0"/>
              <a:t>和</a:t>
            </a:r>
            <a:r>
              <a:rPr lang="en-US" altLang="zh-CN" sz="2800" dirty="0"/>
              <a:t>o</a:t>
            </a:r>
            <a:r>
              <a:rPr lang="zh-CN" altLang="en-US" sz="2800" dirty="0"/>
              <a:t>，并且在有限的时刻内计算所有的</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已知一个</a:t>
            </a:r>
            <a:r>
              <a:rPr lang="en-US" altLang="zh-CN" sz="2800" dirty="0"/>
              <a:t>action</a:t>
            </a:r>
            <a:r>
              <a:rPr lang="zh-CN" altLang="en-US" sz="2800" dirty="0"/>
              <a:t>如何计算一个</a:t>
            </a:r>
            <a:r>
              <a:rPr lang="en-US" altLang="zh-CN" sz="2800" dirty="0"/>
              <a:t>belief state</a:t>
            </a:r>
            <a:r>
              <a:rPr lang="zh-CN" altLang="en-US" sz="2800" dirty="0"/>
              <a:t>的值。</a:t>
            </a:r>
            <a:endParaRPr lang="en-US" altLang="zh-CN" sz="2800" dirty="0"/>
          </a:p>
          <a:p>
            <a:pPr marL="385763" indent="-385763">
              <a:buAutoNum type="arabicPeriod"/>
            </a:pPr>
            <a:r>
              <a:rPr lang="zh-CN" altLang="en-US" sz="2800" dirty="0"/>
              <a:t>如何计算一个</a:t>
            </a:r>
            <a:r>
              <a:rPr lang="en-US" altLang="zh-CN" sz="2800" dirty="0"/>
              <a:t>belief state</a:t>
            </a:r>
            <a:r>
              <a:rPr lang="zh-CN" altLang="en-US" sz="2800" dirty="0"/>
              <a:t>的实际的值。</a:t>
            </a:r>
            <a:endParaRPr lang="en-US" altLang="zh-CN" sz="2800" dirty="0"/>
          </a:p>
          <a:p>
            <a:endParaRPr lang="en-US" altLang="zh-CN" sz="2100" dirty="0"/>
          </a:p>
        </p:txBody>
      </p:sp>
      <p:grpSp>
        <p:nvGrpSpPr>
          <p:cNvPr id="5" name="组合 4"/>
          <p:cNvGrpSpPr/>
          <p:nvPr/>
        </p:nvGrpSpPr>
        <p:grpSpPr>
          <a:xfrm>
            <a:off x="0" y="0"/>
            <a:ext cx="6475228" cy="461665"/>
            <a:chOff x="0" y="0"/>
            <a:chExt cx="3940398" cy="461665"/>
          </a:xfrm>
        </p:grpSpPr>
        <p:sp>
          <p:nvSpPr>
            <p:cNvPr id="8" name="文本框 7"/>
            <p:cNvSpPr txBox="1"/>
            <p:nvPr/>
          </p:nvSpPr>
          <p:spPr>
            <a:xfrm>
              <a:off x="0" y="0"/>
              <a:ext cx="3940398" cy="461665"/>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13430" y="773021"/>
            <a:ext cx="5630780" cy="1708160"/>
          </a:xfrm>
          <a:prstGeom prst="rect">
            <a:avLst/>
          </a:prstGeom>
        </p:spPr>
        <p:txBody>
          <a:bodyPr wrap="square">
            <a:spAutoFit/>
          </a:bodyPr>
          <a:lstStyle/>
          <a:p>
            <a:pPr marL="342900" indent="-342900">
              <a:buFont typeface="Wingdings" panose="05000000000000000000" pitchFamily="2" charset="2"/>
              <a:buChar char="l"/>
            </a:pPr>
            <a:r>
              <a:rPr lang="en-US" altLang="zh-CN" sz="2100" dirty="0"/>
              <a:t>Two States</a:t>
            </a:r>
          </a:p>
          <a:p>
            <a:pPr marL="342900" indent="-342900">
              <a:buFont typeface="Wingdings" panose="05000000000000000000" pitchFamily="2" charset="2"/>
              <a:buChar char="l"/>
            </a:pPr>
            <a:r>
              <a:rPr lang="en-US" altLang="zh-CN" sz="2100" dirty="0"/>
              <a:t>Two Actions</a:t>
            </a:r>
          </a:p>
          <a:p>
            <a:pPr marL="342900" indent="-342900">
              <a:buFont typeface="Wingdings" panose="05000000000000000000" pitchFamily="2" charset="2"/>
              <a:buChar char="l"/>
            </a:pPr>
            <a:r>
              <a:rPr lang="en-US" altLang="zh-CN" sz="2100" dirty="0"/>
              <a:t>Three observations</a:t>
            </a:r>
          </a:p>
          <a:p>
            <a:pPr marL="342900" indent="-342900">
              <a:buFont typeface="Wingdings" panose="05000000000000000000" pitchFamily="2" charset="2"/>
              <a:buChar char="l"/>
            </a:pPr>
            <a:r>
              <a:rPr lang="en-US" altLang="zh-CN" sz="2100" dirty="0"/>
              <a:t>2(states)* 2(actions)=4(immediate rewards)</a:t>
            </a:r>
          </a:p>
          <a:p>
            <a:pPr marL="342900" indent="-342900">
              <a:buFont typeface="Wingdings" panose="05000000000000000000" pitchFamily="2" charset="2"/>
              <a:buChar char="l"/>
            </a:pPr>
            <a:endParaRPr lang="en-US" altLang="zh-CN" sz="2100" dirty="0"/>
          </a:p>
        </p:txBody>
      </p:sp>
      <p:pic>
        <p:nvPicPr>
          <p:cNvPr id="2" name="图片 1"/>
          <p:cNvPicPr>
            <a:picLocks noChangeAspect="1"/>
          </p:cNvPicPr>
          <p:nvPr/>
        </p:nvPicPr>
        <p:blipFill rotWithShape="1">
          <a:blip r:embed="rId2"/>
          <a:srcRect l="14406" t="45489" r="65761" b="23892"/>
          <a:stretch/>
        </p:blipFill>
        <p:spPr>
          <a:xfrm>
            <a:off x="299038" y="2792536"/>
            <a:ext cx="3509483" cy="3047711"/>
          </a:xfrm>
          <a:prstGeom prst="rect">
            <a:avLst/>
          </a:prstGeom>
        </p:spPr>
      </p:pic>
      <p:sp>
        <p:nvSpPr>
          <p:cNvPr id="8" name="矩形 7"/>
          <p:cNvSpPr/>
          <p:nvPr/>
        </p:nvSpPr>
        <p:spPr>
          <a:xfrm>
            <a:off x="4018213" y="3139145"/>
            <a:ext cx="4806090" cy="2354491"/>
          </a:xfrm>
          <a:prstGeom prst="rect">
            <a:avLst/>
          </a:prstGeom>
        </p:spPr>
        <p:txBody>
          <a:bodyPr wrap="square">
            <a:spAutoFit/>
          </a:bodyPr>
          <a:lstStyle/>
          <a:p>
            <a:pPr marL="342900" indent="-342900">
              <a:buFont typeface="Wingdings" panose="05000000000000000000" pitchFamily="2" charset="2"/>
              <a:buChar char="l"/>
            </a:pPr>
            <a:r>
              <a:rPr lang="zh-CN" altLang="en-US" sz="2100" dirty="0"/>
              <a:t>对于每个</a:t>
            </a:r>
            <a:r>
              <a:rPr lang="en-US" altLang="zh-CN" sz="2100" dirty="0"/>
              <a:t>action</a:t>
            </a:r>
            <a:r>
              <a:rPr lang="zh-CN" altLang="en-US" sz="2100" dirty="0"/>
              <a:t>和</a:t>
            </a:r>
            <a:r>
              <a:rPr lang="en-US" altLang="zh-CN" sz="2100" dirty="0"/>
              <a:t>state</a:t>
            </a:r>
            <a:r>
              <a:rPr lang="zh-CN" altLang="en-US" sz="2100" dirty="0"/>
              <a:t>的组合都有一个</a:t>
            </a:r>
            <a:r>
              <a:rPr lang="en-US" altLang="zh-CN" sz="2100" dirty="0"/>
              <a:t>reward</a:t>
            </a:r>
            <a:r>
              <a:rPr lang="zh-CN" altLang="en-US" sz="2100" dirty="0"/>
              <a:t>的值。</a:t>
            </a:r>
            <a:endParaRPr lang="en-US" altLang="zh-CN" sz="2100" dirty="0"/>
          </a:p>
          <a:p>
            <a:pPr marL="342900" indent="-342900">
              <a:buFont typeface="Wingdings" panose="05000000000000000000" pitchFamily="2" charset="2"/>
              <a:buChar char="l"/>
            </a:pPr>
            <a:r>
              <a:rPr lang="zh-CN" altLang="en-US" sz="2100" dirty="0"/>
              <a:t>每个</a:t>
            </a:r>
            <a:r>
              <a:rPr lang="en-US" altLang="zh-CN" sz="2100" dirty="0"/>
              <a:t>action</a:t>
            </a:r>
            <a:r>
              <a:rPr lang="zh-CN" altLang="en-US" sz="2100" dirty="0"/>
              <a:t>对应的</a:t>
            </a:r>
            <a:r>
              <a:rPr lang="en-US" altLang="zh-CN" sz="2100" dirty="0"/>
              <a:t>reward</a:t>
            </a:r>
            <a:r>
              <a:rPr lang="zh-CN" altLang="en-US" sz="2100" dirty="0"/>
              <a:t>能够组成一个线性方程，多个</a:t>
            </a:r>
            <a:r>
              <a:rPr lang="en-US" altLang="zh-CN" sz="2100" dirty="0"/>
              <a:t>action</a:t>
            </a:r>
            <a:r>
              <a:rPr lang="zh-CN" altLang="en-US" sz="2100" dirty="0"/>
              <a:t>的</a:t>
            </a:r>
            <a:r>
              <a:rPr lang="en-US" altLang="zh-CN" sz="2100" dirty="0"/>
              <a:t>reward</a:t>
            </a:r>
            <a:r>
              <a:rPr lang="zh-CN" altLang="en-US" sz="2100" dirty="0"/>
              <a:t>方程画出的直线相交，并且直观地反应了在各个</a:t>
            </a:r>
            <a:r>
              <a:rPr lang="en-US" altLang="zh-CN" sz="2100" dirty="0"/>
              <a:t>belief state</a:t>
            </a:r>
            <a:r>
              <a:rPr lang="zh-CN" altLang="en-US" sz="2100" dirty="0"/>
              <a:t>下应该采取的最佳的</a:t>
            </a:r>
            <a:r>
              <a:rPr lang="en-US" altLang="zh-CN" sz="2100" dirty="0"/>
              <a:t>action</a:t>
            </a:r>
            <a:r>
              <a:rPr lang="zh-CN" altLang="en-US" sz="2100" dirty="0"/>
              <a:t>。</a:t>
            </a:r>
            <a:endParaRPr lang="en-US" altLang="zh-CN" sz="2100" dirty="0"/>
          </a:p>
        </p:txBody>
      </p:sp>
      <p:sp>
        <p:nvSpPr>
          <p:cNvPr id="9" name="矩形 8"/>
          <p:cNvSpPr/>
          <p:nvPr/>
        </p:nvSpPr>
        <p:spPr>
          <a:xfrm>
            <a:off x="1307431" y="2273432"/>
            <a:ext cx="6581275" cy="415498"/>
          </a:xfrm>
          <a:prstGeom prst="rect">
            <a:avLst/>
          </a:prstGeom>
        </p:spPr>
        <p:txBody>
          <a:bodyPr wrap="square">
            <a:spAutoFit/>
          </a:bodyPr>
          <a:lstStyle/>
          <a:p>
            <a:r>
              <a:rPr lang="en-US" altLang="zh-CN" sz="2100" dirty="0"/>
              <a:t>Horizon length=1</a:t>
            </a:r>
            <a:r>
              <a:rPr lang="zh-CN" altLang="en-US" sz="2100" dirty="0"/>
              <a:t>时，</a:t>
            </a:r>
            <a:r>
              <a:rPr lang="en-US" altLang="zh-CN" sz="2100" dirty="0"/>
              <a:t>value function = reward function</a:t>
            </a:r>
          </a:p>
        </p:txBody>
      </p:sp>
      <p:grpSp>
        <p:nvGrpSpPr>
          <p:cNvPr id="16" name="组合 15"/>
          <p:cNvGrpSpPr/>
          <p:nvPr/>
        </p:nvGrpSpPr>
        <p:grpSpPr>
          <a:xfrm>
            <a:off x="0" y="0"/>
            <a:ext cx="7878727" cy="769441"/>
            <a:chOff x="0" y="0"/>
            <a:chExt cx="4794475" cy="769441"/>
          </a:xfrm>
        </p:grpSpPr>
        <p:sp>
          <p:nvSpPr>
            <p:cNvPr id="17" name="文本框 16"/>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8" name="直接连接符 17"/>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730" y="1003975"/>
            <a:ext cx="2385060" cy="461665"/>
          </a:xfrm>
          <a:prstGeom prst="rect">
            <a:avLst/>
          </a:prstGeom>
          <a:noFill/>
        </p:spPr>
        <p:txBody>
          <a:bodyPr wrap="square" rtlCol="0">
            <a:spAutoFit/>
          </a:bodyPr>
          <a:lstStyle/>
          <a:p>
            <a:r>
              <a:rPr lang="en-US" altLang="zh-CN" sz="2400" b="1" dirty="0" smtClean="0"/>
              <a:t>M</a:t>
            </a:r>
            <a:r>
              <a:rPr lang="en-US" altLang="zh-CN" sz="2400" dirty="0" smtClean="0"/>
              <a:t>arkov </a:t>
            </a:r>
            <a:r>
              <a:rPr lang="en-US" altLang="zh-CN" sz="2400" b="1" dirty="0" smtClean="0"/>
              <a:t>C</a:t>
            </a:r>
            <a:r>
              <a:rPr lang="en-US" altLang="zh-CN" sz="2400" dirty="0" smtClean="0"/>
              <a:t>hain</a:t>
            </a:r>
            <a:endParaRPr lang="zh-CN" altLang="en-US" sz="2400" dirty="0"/>
          </a:p>
        </p:txBody>
      </p:sp>
      <p:sp>
        <p:nvSpPr>
          <p:cNvPr id="15" name="文本框 14"/>
          <p:cNvSpPr txBox="1"/>
          <p:nvPr/>
        </p:nvSpPr>
        <p:spPr>
          <a:xfrm>
            <a:off x="5314155" y="1010643"/>
            <a:ext cx="3232817" cy="461665"/>
          </a:xfrm>
          <a:prstGeom prst="rect">
            <a:avLst/>
          </a:prstGeom>
          <a:noFill/>
        </p:spPr>
        <p:txBody>
          <a:bodyPr wrap="square" rtlCol="0">
            <a:spAutoFit/>
          </a:bodyPr>
          <a:lstStyle/>
          <a:p>
            <a:r>
              <a:rPr lang="en-US" altLang="zh-CN" sz="2400" b="1" dirty="0" smtClean="0"/>
              <a:t>H</a:t>
            </a:r>
            <a:r>
              <a:rPr lang="en-US" altLang="zh-CN" sz="2400" dirty="0" smtClean="0"/>
              <a:t>idden</a:t>
            </a:r>
            <a:r>
              <a:rPr lang="en-US" altLang="zh-CN" sz="2400" b="1" dirty="0" smtClean="0"/>
              <a:t> M</a:t>
            </a:r>
            <a:r>
              <a:rPr lang="en-US" altLang="zh-CN" sz="2400" dirty="0" smtClean="0"/>
              <a:t>arkov</a:t>
            </a:r>
            <a:r>
              <a:rPr lang="en-US" altLang="zh-CN" sz="2400" b="1" dirty="0" smtClean="0"/>
              <a:t> M</a:t>
            </a:r>
            <a:r>
              <a:rPr lang="en-US" altLang="zh-CN" sz="2400" dirty="0" smtClean="0"/>
              <a:t>odel</a:t>
            </a:r>
            <a:endParaRPr lang="zh-CN" altLang="en-US" sz="2400" dirty="0"/>
          </a:p>
        </p:txBody>
      </p:sp>
      <p:sp>
        <p:nvSpPr>
          <p:cNvPr id="18" name="文本框 17"/>
          <p:cNvSpPr txBox="1"/>
          <p:nvPr/>
        </p:nvSpPr>
        <p:spPr>
          <a:xfrm>
            <a:off x="1064259" y="5642331"/>
            <a:ext cx="3324862" cy="461665"/>
          </a:xfrm>
          <a:prstGeom prst="rect">
            <a:avLst/>
          </a:prstGeom>
          <a:noFill/>
        </p:spPr>
        <p:txBody>
          <a:bodyPr wrap="square" rtlCol="0">
            <a:spAutoFit/>
          </a:bodyPr>
          <a:lstStyle/>
          <a:p>
            <a:r>
              <a:rPr lang="en-US" altLang="zh-CN" sz="2400" b="1" dirty="0" smtClean="0"/>
              <a:t>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sp>
        <p:nvSpPr>
          <p:cNvPr id="19" name="文本框 18"/>
          <p:cNvSpPr txBox="1"/>
          <p:nvPr/>
        </p:nvSpPr>
        <p:spPr>
          <a:xfrm>
            <a:off x="5119066" y="5457666"/>
            <a:ext cx="4019551" cy="830997"/>
          </a:xfrm>
          <a:prstGeom prst="rect">
            <a:avLst/>
          </a:prstGeom>
          <a:noFill/>
        </p:spPr>
        <p:txBody>
          <a:bodyPr wrap="square" rtlCol="0">
            <a:spAutoFit/>
          </a:bodyPr>
          <a:lstStyle/>
          <a:p>
            <a:r>
              <a:rPr lang="en-US" altLang="zh-CN" sz="2400" b="1" dirty="0" smtClean="0"/>
              <a:t>P</a:t>
            </a:r>
            <a:r>
              <a:rPr lang="en-US" altLang="zh-CN" sz="2400" dirty="0" smtClean="0"/>
              <a:t>artially </a:t>
            </a:r>
            <a:r>
              <a:rPr lang="en-US" altLang="zh-CN" sz="2400" b="1" dirty="0" smtClean="0"/>
              <a:t>O</a:t>
            </a:r>
            <a:r>
              <a:rPr lang="en-US" altLang="zh-CN" sz="2400" dirty="0" smtClean="0"/>
              <a:t>bservable</a:t>
            </a:r>
            <a:r>
              <a:rPr lang="en-US" altLang="zh-CN" sz="2400" b="1" dirty="0" smtClean="0"/>
              <a:t> M</a:t>
            </a:r>
            <a:r>
              <a:rPr lang="en-US" altLang="zh-CN" sz="2400" dirty="0" smtClean="0"/>
              <a:t>arkov</a:t>
            </a:r>
            <a:r>
              <a:rPr lang="en-US" altLang="zh-CN" sz="2400" b="1" dirty="0" smtClean="0"/>
              <a:t> D</a:t>
            </a:r>
            <a:r>
              <a:rPr lang="en-US" altLang="zh-CN" sz="2400" dirty="0" smtClean="0"/>
              <a:t>ecision </a:t>
            </a:r>
            <a:r>
              <a:rPr lang="en-US" altLang="zh-CN" sz="2400" b="1" dirty="0" smtClean="0"/>
              <a:t>P</a:t>
            </a:r>
            <a:r>
              <a:rPr lang="en-US" altLang="zh-CN" sz="2400" dirty="0" smtClean="0"/>
              <a:t>rocess</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745185745"/>
              </p:ext>
            </p:extLst>
          </p:nvPr>
        </p:nvGraphicFramePr>
        <p:xfrm>
          <a:off x="2330136" y="1410197"/>
          <a:ext cx="396554" cy="581612"/>
        </p:xfrm>
        <a:graphic>
          <a:graphicData uri="http://schemas.openxmlformats.org/presentationml/2006/ole">
            <mc:AlternateContent xmlns:mc="http://schemas.openxmlformats.org/markup-compatibility/2006">
              <mc:Choice xmlns:v="urn:schemas-microsoft-com:vml" Requires="v">
                <p:oleObj spid="_x0000_s7791" name="AxMath" r:id="rId4" imgW="95400" imgH="138960" progId="Equation.AxMath">
                  <p:embed/>
                </p:oleObj>
              </mc:Choice>
              <mc:Fallback>
                <p:oleObj name="AxMath" r:id="rId4" imgW="95400" imgH="138960" progId="Equation.AxMath">
                  <p:embed/>
                  <p:pic>
                    <p:nvPicPr>
                      <p:cNvPr id="0" name=""/>
                      <p:cNvPicPr/>
                      <p:nvPr/>
                    </p:nvPicPr>
                    <p:blipFill>
                      <a:blip r:embed="rId5"/>
                      <a:stretch>
                        <a:fillRect/>
                      </a:stretch>
                    </p:blipFill>
                    <p:spPr>
                      <a:xfrm>
                        <a:off x="2330136" y="1410197"/>
                        <a:ext cx="396554" cy="5816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733831"/>
              </p:ext>
            </p:extLst>
          </p:nvPr>
        </p:nvGraphicFramePr>
        <p:xfrm>
          <a:off x="6732287" y="1424640"/>
          <a:ext cx="396554" cy="581612"/>
        </p:xfrm>
        <a:graphic>
          <a:graphicData uri="http://schemas.openxmlformats.org/presentationml/2006/ole">
            <mc:AlternateContent xmlns:mc="http://schemas.openxmlformats.org/markup-compatibility/2006">
              <mc:Choice xmlns:v="urn:schemas-microsoft-com:vml" Requires="v">
                <p:oleObj spid="_x0000_s7792" name="AxMath" r:id="rId6" imgW="95400" imgH="138960" progId="Equation.AxMath">
                  <p:embed/>
                </p:oleObj>
              </mc:Choice>
              <mc:Fallback>
                <p:oleObj name="AxMath" r:id="rId6" imgW="95400" imgH="138960" progId="Equation.AxMath">
                  <p:embed/>
                  <p:pic>
                    <p:nvPicPr>
                      <p:cNvPr id="3" name="对象 2"/>
                      <p:cNvPicPr/>
                      <p:nvPr/>
                    </p:nvPicPr>
                    <p:blipFill>
                      <a:blip r:embed="rId7"/>
                      <a:stretch>
                        <a:fillRect/>
                      </a:stretch>
                    </p:blipFill>
                    <p:spPr>
                      <a:xfrm>
                        <a:off x="6732287" y="1424640"/>
                        <a:ext cx="396554" cy="5816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27959635"/>
              </p:ext>
            </p:extLst>
          </p:nvPr>
        </p:nvGraphicFramePr>
        <p:xfrm>
          <a:off x="2643983" y="5114400"/>
          <a:ext cx="396554" cy="581612"/>
        </p:xfrm>
        <a:graphic>
          <a:graphicData uri="http://schemas.openxmlformats.org/presentationml/2006/ole">
            <mc:AlternateContent xmlns:mc="http://schemas.openxmlformats.org/markup-compatibility/2006">
              <mc:Choice xmlns:v="urn:schemas-microsoft-com:vml" Requires="v">
                <p:oleObj spid="_x0000_s7793" name="AxMath" r:id="rId8" imgW="95400" imgH="138960" progId="Equation.AxMath">
                  <p:embed/>
                </p:oleObj>
              </mc:Choice>
              <mc:Fallback>
                <p:oleObj name="AxMath" r:id="rId8" imgW="95400" imgH="138960" progId="Equation.AxMath">
                  <p:embed/>
                  <p:pic>
                    <p:nvPicPr>
                      <p:cNvPr id="20" name="对象 19"/>
                      <p:cNvPicPr/>
                      <p:nvPr/>
                    </p:nvPicPr>
                    <p:blipFill>
                      <a:blip r:embed="rId9"/>
                      <a:stretch>
                        <a:fillRect/>
                      </a:stretch>
                    </p:blipFill>
                    <p:spPr>
                      <a:xfrm>
                        <a:off x="2643983" y="5114400"/>
                        <a:ext cx="396554" cy="5816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18542007"/>
              </p:ext>
            </p:extLst>
          </p:nvPr>
        </p:nvGraphicFramePr>
        <p:xfrm>
          <a:off x="6930564" y="5114400"/>
          <a:ext cx="396554" cy="581612"/>
        </p:xfrm>
        <a:graphic>
          <a:graphicData uri="http://schemas.openxmlformats.org/presentationml/2006/ole">
            <mc:AlternateContent xmlns:mc="http://schemas.openxmlformats.org/markup-compatibility/2006">
              <mc:Choice xmlns:v="urn:schemas-microsoft-com:vml" Requires="v">
                <p:oleObj spid="_x0000_s7794" name="AxMath" r:id="rId10" imgW="95400" imgH="138960" progId="Equation.AxMath">
                  <p:embed/>
                </p:oleObj>
              </mc:Choice>
              <mc:Fallback>
                <p:oleObj name="AxMath" r:id="rId10" imgW="95400" imgH="138960" progId="Equation.AxMath">
                  <p:embed/>
                  <p:pic>
                    <p:nvPicPr>
                      <p:cNvPr id="21" name="对象 20"/>
                      <p:cNvPicPr/>
                      <p:nvPr/>
                    </p:nvPicPr>
                    <p:blipFill>
                      <a:blip r:embed="rId11"/>
                      <a:stretch>
                        <a:fillRect/>
                      </a:stretch>
                    </p:blipFill>
                    <p:spPr>
                      <a:xfrm>
                        <a:off x="6930564" y="5114400"/>
                        <a:ext cx="396554" cy="581612"/>
                      </a:xfrm>
                      <a:prstGeom prst="rect">
                        <a:avLst/>
                      </a:prstGeom>
                    </p:spPr>
                  </p:pic>
                </p:oleObj>
              </mc:Fallback>
            </mc:AlternateContent>
          </a:graphicData>
        </a:graphic>
      </p:graphicFrame>
      <p:grpSp>
        <p:nvGrpSpPr>
          <p:cNvPr id="7" name="组合 6"/>
          <p:cNvGrpSpPr/>
          <p:nvPr/>
        </p:nvGrpSpPr>
        <p:grpSpPr>
          <a:xfrm>
            <a:off x="0" y="0"/>
            <a:ext cx="2324101" cy="461665"/>
            <a:chOff x="0" y="0"/>
            <a:chExt cx="2324101" cy="461665"/>
          </a:xfrm>
        </p:grpSpPr>
        <p:sp>
          <p:nvSpPr>
            <p:cNvPr id="5" name="文本框 4"/>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Arrangement</a:t>
              </a:r>
              <a:endParaRPr lang="zh-CN" altLang="en-US" sz="1350" b="1" dirty="0">
                <a:solidFill>
                  <a:schemeClr val="bg1">
                    <a:lumMod val="75000"/>
                  </a:schemeClr>
                </a:solidFill>
              </a:endParaRPr>
            </a:p>
          </p:txBody>
        </p:sp>
        <p:cxnSp>
          <p:nvCxnSpPr>
            <p:cNvPr id="23" name="直接连接符 2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rotWithShape="1">
          <a:blip r:embed="rId12"/>
          <a:srcRect l="29552" t="34062" r="31467" b="39318"/>
          <a:stretch/>
        </p:blipFill>
        <p:spPr>
          <a:xfrm>
            <a:off x="240497" y="1867287"/>
            <a:ext cx="8297248" cy="3187140"/>
          </a:xfrm>
          <a:prstGeom prst="rect">
            <a:avLst/>
          </a:prstGeom>
        </p:spPr>
      </p:pic>
    </p:spTree>
    <p:extLst>
      <p:ext uri="{BB962C8B-B14F-4D97-AF65-F5344CB8AC3E}">
        <p14:creationId xmlns:p14="http://schemas.microsoft.com/office/powerpoint/2010/main" val="1180813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9155" y="1057840"/>
            <a:ext cx="8495236"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reward)+v(S(a1,z1)),here v() means value of</a:t>
            </a:r>
          </a:p>
        </p:txBody>
      </p:sp>
      <p:pic>
        <p:nvPicPr>
          <p:cNvPr id="3" name="图片 2"/>
          <p:cNvPicPr>
            <a:picLocks noChangeAspect="1"/>
          </p:cNvPicPr>
          <p:nvPr/>
        </p:nvPicPr>
        <p:blipFill rotWithShape="1">
          <a:blip r:embed="rId3"/>
          <a:srcRect l="12350" t="36458" r="61782" b="34956"/>
          <a:stretch/>
        </p:blipFill>
        <p:spPr>
          <a:xfrm>
            <a:off x="1534346" y="2084903"/>
            <a:ext cx="6344381" cy="3943804"/>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00B050"/>
                  </a:solidFill>
                </a:rPr>
                <a:t>Computing </a:t>
              </a:r>
              <a:r>
                <a:rPr lang="en-US" altLang="zh-CN" sz="2000" b="1" u="sng" dirty="0">
                  <a:solidFill>
                    <a:srgbClr val="00B050"/>
                  </a:solidFill>
                </a:rPr>
                <a:t>a Belief State Value from an Action and Observation </a:t>
              </a:r>
              <a:endParaRPr lang="zh-CN" altLang="en-US" sz="2000" b="1" u="sng" dirty="0">
                <a:solidFill>
                  <a:srgbClr val="00B05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418461" y="2070032"/>
            <a:ext cx="3486587" cy="738664"/>
          </a:xfrm>
          <a:prstGeom prst="rect">
            <a:avLst/>
          </a:prstGeom>
        </p:spPr>
        <p:txBody>
          <a:bodyPr wrap="square">
            <a:spAutoFit/>
          </a:bodyPr>
          <a:lstStyle/>
          <a:p>
            <a:r>
              <a:rPr lang="zh-CN" altLang="en-US" sz="2100" dirty="0"/>
              <a:t>对所有的</a:t>
            </a:r>
            <a:r>
              <a:rPr lang="en-US" altLang="zh-CN" sz="2100" dirty="0"/>
              <a:t>belief state </a:t>
            </a:r>
            <a:r>
              <a:rPr lang="zh-CN" altLang="en-US" sz="2100" dirty="0"/>
              <a:t>都按上一步的方法计算</a:t>
            </a:r>
            <a:r>
              <a:rPr lang="zh-CN" altLang="en-US" sz="2100" dirty="0" smtClean="0"/>
              <a:t>。</a:t>
            </a:r>
            <a:endParaRPr lang="en-US" altLang="zh-CN" sz="2100" dirty="0"/>
          </a:p>
        </p:txBody>
      </p:sp>
      <p:pic>
        <p:nvPicPr>
          <p:cNvPr id="2" name="图片 1"/>
          <p:cNvPicPr>
            <a:picLocks noChangeAspect="1"/>
          </p:cNvPicPr>
          <p:nvPr/>
        </p:nvPicPr>
        <p:blipFill rotWithShape="1">
          <a:blip r:embed="rId3"/>
          <a:srcRect l="11717" t="47449" r="64019" b="24015"/>
          <a:stretch/>
        </p:blipFill>
        <p:spPr>
          <a:xfrm>
            <a:off x="339752" y="1410045"/>
            <a:ext cx="4838303" cy="3200725"/>
          </a:xfrm>
          <a:prstGeom prst="rect">
            <a:avLst/>
          </a:prstGeom>
        </p:spPr>
      </p:pic>
      <p:sp>
        <p:nvSpPr>
          <p:cNvPr id="4" name="Rectangle 1"/>
          <p:cNvSpPr>
            <a:spLocks noChangeArrowheads="1"/>
          </p:cNvSpPr>
          <p:nvPr/>
        </p:nvSpPr>
        <p:spPr bwMode="auto">
          <a:xfrm>
            <a:off x="84222" y="4952343"/>
            <a:ext cx="8975554"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represent</a:t>
            </a:r>
            <a:r>
              <a:rPr lang="en-US" altLang="zh-CN" dirty="0">
                <a:solidFill>
                  <a:srgbClr val="555555"/>
                </a:solidFill>
                <a:latin typeface="Georgia" panose="02040502050405020303" pitchFamily="18" charset="0"/>
              </a:rPr>
              <a:t>s</a:t>
            </a:r>
            <a:r>
              <a:rPr lang="zh-CN" altLang="zh-CN" dirty="0">
                <a:solidFill>
                  <a:srgbClr val="555555"/>
                </a:solidFill>
                <a:latin typeface="Georgia" panose="02040502050405020303" pitchFamily="18" charset="0"/>
              </a:rPr>
              <a:t> the transformed value function, for a particular action and observation. </a:t>
            </a:r>
            <a:r>
              <a:rPr lang="zh-CN" altLang="zh-CN" dirty="0"/>
              <a:t> </a:t>
            </a:r>
          </a:p>
        </p:txBody>
      </p:sp>
      <p:sp>
        <p:nvSpPr>
          <p:cNvPr id="11" name="矩形 10"/>
          <p:cNvSpPr/>
          <p:nvPr/>
        </p:nvSpPr>
        <p:spPr>
          <a:xfrm>
            <a:off x="1323474" y="5603584"/>
            <a:ext cx="6039852" cy="738664"/>
          </a:xfrm>
          <a:prstGeom prst="rect">
            <a:avLst/>
          </a:prstGeom>
        </p:spPr>
        <p:txBody>
          <a:bodyPr wrap="square">
            <a:spAutoFit/>
          </a:bodyPr>
          <a:lstStyle/>
          <a:p>
            <a:r>
              <a:rPr lang="en-US" altLang="zh-CN" sz="2100" dirty="0"/>
              <a:t>Horizon length=2</a:t>
            </a:r>
            <a:r>
              <a:rPr lang="zh-CN" altLang="en-US" sz="2100" dirty="0"/>
              <a:t>时，</a:t>
            </a:r>
            <a:endParaRPr lang="en-US" altLang="zh-CN" sz="2100" dirty="0"/>
          </a:p>
          <a:p>
            <a:r>
              <a:rPr lang="en-US" altLang="zh-CN" sz="2100" dirty="0"/>
              <a:t> v(a belief state)=v(immediate reward)+v(S(a1,z1))</a:t>
            </a:r>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7030A0"/>
                  </a:solidFill>
                </a:rPr>
                <a:t>Computing All </a:t>
              </a:r>
              <a:r>
                <a:rPr lang="en-US" altLang="zh-CN" sz="2000" b="1" u="sng" dirty="0">
                  <a:solidFill>
                    <a:srgbClr val="7030A0"/>
                  </a:solidFill>
                </a:rPr>
                <a:t>Belief State Values from an Action and Observation </a:t>
              </a:r>
              <a:endParaRPr lang="zh-CN" altLang="en-US" sz="2000" b="1" u="sng" dirty="0">
                <a:solidFill>
                  <a:srgbClr val="7030A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2017" t="46524" r="63446" b="26049"/>
          <a:stretch/>
        </p:blipFill>
        <p:spPr>
          <a:xfrm>
            <a:off x="1743740" y="1621792"/>
            <a:ext cx="6112880" cy="3843178"/>
          </a:xfrm>
          <a:prstGeom prst="rect">
            <a:avLst/>
          </a:prstGeom>
        </p:spPr>
      </p:pic>
      <p:grpSp>
        <p:nvGrpSpPr>
          <p:cNvPr id="5" name="组合 4"/>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7877" t="23707" r="60418" b="48473"/>
          <a:stretch/>
        </p:blipFill>
        <p:spPr>
          <a:xfrm>
            <a:off x="1732547" y="1783681"/>
            <a:ext cx="5233738" cy="2583175"/>
          </a:xfrm>
          <a:prstGeom prst="rect">
            <a:avLst/>
          </a:prstGeom>
        </p:spPr>
      </p:pic>
      <p:pic>
        <p:nvPicPr>
          <p:cNvPr id="7" name="图片 6"/>
          <p:cNvPicPr>
            <a:picLocks noChangeAspect="1"/>
          </p:cNvPicPr>
          <p:nvPr/>
        </p:nvPicPr>
        <p:blipFill rotWithShape="1">
          <a:blip r:embed="rId4"/>
          <a:srcRect l="9587" t="40226" r="60513" b="40228"/>
          <a:stretch/>
        </p:blipFill>
        <p:spPr>
          <a:xfrm>
            <a:off x="2127892" y="4366855"/>
            <a:ext cx="4443047" cy="1633895"/>
          </a:xfrm>
          <a:prstGeom prst="rect">
            <a:avLst/>
          </a:prstGeom>
        </p:spPr>
      </p:pic>
      <p:sp>
        <p:nvSpPr>
          <p:cNvPr id="2" name="文本框 1"/>
          <p:cNvSpPr txBox="1"/>
          <p:nvPr/>
        </p:nvSpPr>
        <p:spPr>
          <a:xfrm>
            <a:off x="541422" y="3674358"/>
            <a:ext cx="782052" cy="715581"/>
          </a:xfrm>
          <a:prstGeom prst="rect">
            <a:avLst/>
          </a:prstGeom>
          <a:noFill/>
        </p:spPr>
        <p:txBody>
          <a:bodyPr wrap="square" rtlCol="0">
            <a:spAutoFit/>
          </a:bodyPr>
          <a:lstStyle/>
          <a:p>
            <a:r>
              <a:rPr lang="en-US" altLang="zh-CN" sz="4050" dirty="0"/>
              <a:t>a1</a:t>
            </a:r>
            <a:endParaRPr lang="zh-CN" altLang="en-US" sz="4050" dirty="0"/>
          </a:p>
        </p:txBody>
      </p:sp>
      <p:grpSp>
        <p:nvGrpSpPr>
          <p:cNvPr id="8" name="组合 7"/>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4247" t="25283" r="66011" b="43962"/>
          <a:stretch/>
        </p:blipFill>
        <p:spPr>
          <a:xfrm>
            <a:off x="204537" y="1819775"/>
            <a:ext cx="3994484" cy="3500324"/>
          </a:xfrm>
          <a:prstGeom prst="rect">
            <a:avLst/>
          </a:prstGeom>
        </p:spPr>
      </p:pic>
      <p:pic>
        <p:nvPicPr>
          <p:cNvPr id="3" name="图片 2"/>
          <p:cNvPicPr>
            <a:picLocks noChangeAspect="1"/>
          </p:cNvPicPr>
          <p:nvPr/>
        </p:nvPicPr>
        <p:blipFill rotWithShape="1">
          <a:blip r:embed="rId4"/>
          <a:srcRect l="11972" t="27582" r="64261" b="42371"/>
          <a:stretch/>
        </p:blipFill>
        <p:spPr>
          <a:xfrm>
            <a:off x="4608753" y="2154927"/>
            <a:ext cx="4451023" cy="3165172"/>
          </a:xfrm>
          <a:prstGeom prst="rect">
            <a:avLst/>
          </a:prstGeom>
        </p:spPr>
      </p:pic>
      <p:grpSp>
        <p:nvGrpSpPr>
          <p:cNvPr id="7" name="组合 6"/>
          <p:cNvGrpSpPr/>
          <p:nvPr/>
        </p:nvGrpSpPr>
        <p:grpSpPr>
          <a:xfrm>
            <a:off x="0" y="0"/>
            <a:ext cx="7878727" cy="769441"/>
            <a:chOff x="0" y="0"/>
            <a:chExt cx="4794475" cy="769441"/>
          </a:xfrm>
        </p:grpSpPr>
        <p:sp>
          <p:nvSpPr>
            <p:cNvPr id="8" name="文本框 7"/>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1972" t="27582" r="64261" b="42371"/>
          <a:stretch/>
        </p:blipFill>
        <p:spPr>
          <a:xfrm>
            <a:off x="325511" y="2239149"/>
            <a:ext cx="4451023" cy="3165172"/>
          </a:xfrm>
          <a:prstGeom prst="rect">
            <a:avLst/>
          </a:prstGeom>
        </p:spPr>
      </p:pic>
      <p:pic>
        <p:nvPicPr>
          <p:cNvPr id="4" name="图片 3"/>
          <p:cNvPicPr>
            <a:picLocks noChangeAspect="1"/>
          </p:cNvPicPr>
          <p:nvPr/>
        </p:nvPicPr>
        <p:blipFill rotWithShape="1">
          <a:blip r:embed="rId4"/>
          <a:srcRect l="11560" t="31932" r="63981" b="36815"/>
          <a:stretch/>
        </p:blipFill>
        <p:spPr>
          <a:xfrm>
            <a:off x="4825185" y="2300173"/>
            <a:ext cx="4318816" cy="3104147"/>
          </a:xfrm>
          <a:prstGeom prst="rect">
            <a:avLst/>
          </a:prstGeom>
        </p:spPr>
      </p:pic>
      <p:grpSp>
        <p:nvGrpSpPr>
          <p:cNvPr id="8" name="组合 7"/>
          <p:cNvGrpSpPr/>
          <p:nvPr/>
        </p:nvGrpSpPr>
        <p:grpSpPr>
          <a:xfrm>
            <a:off x="0" y="0"/>
            <a:ext cx="7878727" cy="769441"/>
            <a:chOff x="0" y="0"/>
            <a:chExt cx="4794475" cy="769441"/>
          </a:xfrm>
        </p:grpSpPr>
        <p:sp>
          <p:nvSpPr>
            <p:cNvPr id="9" name="文本框 8"/>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0" name="直接连接符 9"/>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l="13658" t="22531" r="64583" b="46193"/>
          <a:stretch/>
        </p:blipFill>
        <p:spPr>
          <a:xfrm>
            <a:off x="336884" y="2112820"/>
            <a:ext cx="4090737" cy="3307403"/>
          </a:xfrm>
          <a:prstGeom prst="rect">
            <a:avLst/>
          </a:prstGeom>
        </p:spPr>
      </p:pic>
      <p:pic>
        <p:nvPicPr>
          <p:cNvPr id="5" name="图片 4"/>
          <p:cNvPicPr>
            <a:picLocks noChangeAspect="1"/>
          </p:cNvPicPr>
          <p:nvPr/>
        </p:nvPicPr>
        <p:blipFill rotWithShape="1">
          <a:blip r:embed="rId4"/>
          <a:srcRect l="14247" t="38621" r="66642" b="30308"/>
          <a:stretch/>
        </p:blipFill>
        <p:spPr>
          <a:xfrm>
            <a:off x="4800599" y="1965208"/>
            <a:ext cx="3777917" cy="3455016"/>
          </a:xfrm>
          <a:prstGeom prst="rect">
            <a:avLst/>
          </a:prstGeom>
        </p:spPr>
      </p:pic>
      <p:grpSp>
        <p:nvGrpSpPr>
          <p:cNvPr id="9" name="组合 8"/>
          <p:cNvGrpSpPr/>
          <p:nvPr/>
        </p:nvGrpSpPr>
        <p:grpSpPr>
          <a:xfrm>
            <a:off x="0" y="0"/>
            <a:ext cx="7878727" cy="769441"/>
            <a:chOff x="0" y="0"/>
            <a:chExt cx="4794475" cy="769441"/>
          </a:xfrm>
        </p:grpSpPr>
        <p:sp>
          <p:nvSpPr>
            <p:cNvPr id="10" name="文本框 9"/>
            <p:cNvSpPr txBox="1"/>
            <p:nvPr/>
          </p:nvSpPr>
          <p:spPr>
            <a:xfrm>
              <a:off x="0" y="0"/>
              <a:ext cx="4794475" cy="769441"/>
            </a:xfrm>
            <a:prstGeom prst="rect">
              <a:avLst/>
            </a:prstGeom>
            <a:noFill/>
          </p:spPr>
          <p:txBody>
            <a:bodyPr wrap="square" rtlCol="0">
              <a:spAutoFit/>
            </a:bodyPr>
            <a:lstStyle/>
            <a:p>
              <a:r>
                <a:rPr lang="en-US" altLang="zh-CN" sz="2400" b="1" dirty="0" smtClean="0">
                  <a:solidFill>
                    <a:schemeClr val="bg1">
                      <a:lumMod val="75000"/>
                    </a:schemeClr>
                  </a:solidFill>
                </a:rPr>
                <a:t>POMDP – Value Function and Value Iteration</a:t>
              </a:r>
              <a:endParaRPr lang="en-US" altLang="zh-CN" sz="1400" b="1" u="sng" dirty="0" smtClean="0">
                <a:solidFill>
                  <a:srgbClr val="00B050"/>
                </a:solidFill>
              </a:endParaRPr>
            </a:p>
            <a:p>
              <a:r>
                <a:rPr lang="en-US" altLang="zh-CN" sz="2000" b="1" u="sng" dirty="0" smtClean="0">
                  <a:solidFill>
                    <a:srgbClr val="FF0000"/>
                  </a:solidFill>
                </a:rPr>
                <a:t>Computing </a:t>
              </a:r>
              <a:r>
                <a:rPr lang="en-US" altLang="zh-CN" sz="2000" b="1" u="sng" dirty="0">
                  <a:solidFill>
                    <a:srgbClr val="FF0000"/>
                  </a:solidFill>
                </a:rPr>
                <a:t>the Final Belief State </a:t>
              </a:r>
              <a:r>
                <a:rPr lang="en-US" altLang="zh-CN" sz="2000" b="1" u="sng" dirty="0" smtClean="0">
                  <a:solidFill>
                    <a:srgbClr val="FF0000"/>
                  </a:solidFill>
                </a:rPr>
                <a:t>Value</a:t>
              </a:r>
              <a:endParaRPr lang="zh-CN" altLang="en-US" sz="2000" b="1" u="sng" dirty="0">
                <a:solidFill>
                  <a:srgbClr val="FF0000"/>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6656" t="15657" r="9879" b="48479"/>
          <a:stretch/>
        </p:blipFill>
        <p:spPr>
          <a:xfrm>
            <a:off x="340422" y="577618"/>
            <a:ext cx="8505867" cy="3209474"/>
          </a:xfrm>
          <a:prstGeom prst="rect">
            <a:avLst/>
          </a:prstGeom>
        </p:spPr>
      </p:pic>
      <p:pic>
        <p:nvPicPr>
          <p:cNvPr id="13" name="图片 12"/>
          <p:cNvPicPr>
            <a:picLocks noChangeAspect="1"/>
          </p:cNvPicPr>
          <p:nvPr/>
        </p:nvPicPr>
        <p:blipFill rotWithShape="1">
          <a:blip r:embed="rId3"/>
          <a:srcRect l="14269" t="51771" r="53349" b="9851"/>
          <a:stretch/>
        </p:blipFill>
        <p:spPr>
          <a:xfrm>
            <a:off x="2285584" y="3787092"/>
            <a:ext cx="4370397" cy="2913597"/>
          </a:xfrm>
          <a:prstGeom prst="rect">
            <a:avLst/>
          </a:prstGeom>
        </p:spPr>
      </p:pic>
      <p:sp>
        <p:nvSpPr>
          <p:cNvPr id="8" name="矩形 7"/>
          <p:cNvSpPr/>
          <p:nvPr/>
        </p:nvSpPr>
        <p:spPr>
          <a:xfrm>
            <a:off x="340422" y="1078361"/>
            <a:ext cx="8718518" cy="1877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3052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rotWithShape="1">
          <a:blip r:embed="rId3"/>
          <a:srcRect l="14269" t="51771" r="53349" b="9851"/>
          <a:stretch/>
        </p:blipFill>
        <p:spPr>
          <a:xfrm>
            <a:off x="380451" y="795739"/>
            <a:ext cx="8200259" cy="5466837"/>
          </a:xfrm>
          <a:prstGeom prst="rect">
            <a:avLst/>
          </a:prstGeom>
        </p:spPr>
      </p:pic>
      <p:sp>
        <p:nvSpPr>
          <p:cNvPr id="4" name="文本框 3"/>
          <p:cNvSpPr txBox="1"/>
          <p:nvPr/>
        </p:nvSpPr>
        <p:spPr>
          <a:xfrm>
            <a:off x="1360969" y="1446028"/>
            <a:ext cx="308344" cy="369332"/>
          </a:xfrm>
          <a:prstGeom prst="rect">
            <a:avLst/>
          </a:prstGeom>
          <a:noFill/>
          <a:ln>
            <a:solidFill>
              <a:srgbClr val="FF0000"/>
            </a:solidFill>
          </a:ln>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10" name="文本框 9"/>
          <p:cNvSpPr txBox="1"/>
          <p:nvPr/>
        </p:nvSpPr>
        <p:spPr>
          <a:xfrm>
            <a:off x="4103125" y="2775097"/>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4" name="文本框 13"/>
          <p:cNvSpPr txBox="1"/>
          <p:nvPr/>
        </p:nvSpPr>
        <p:spPr>
          <a:xfrm>
            <a:off x="3299137"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15" name="文本框 14"/>
          <p:cNvSpPr txBox="1"/>
          <p:nvPr/>
        </p:nvSpPr>
        <p:spPr>
          <a:xfrm>
            <a:off x="7611871" y="1815360"/>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6" name="文本框 15"/>
          <p:cNvSpPr txBox="1"/>
          <p:nvPr/>
        </p:nvSpPr>
        <p:spPr>
          <a:xfrm>
            <a:off x="7478443" y="5314464"/>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7" name="文本框 16"/>
          <p:cNvSpPr txBox="1"/>
          <p:nvPr/>
        </p:nvSpPr>
        <p:spPr>
          <a:xfrm>
            <a:off x="4649899" y="259043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8" name="文本框 17"/>
          <p:cNvSpPr txBox="1"/>
          <p:nvPr/>
        </p:nvSpPr>
        <p:spPr>
          <a:xfrm>
            <a:off x="1264540" y="5311571"/>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21" name="文本框 20"/>
          <p:cNvSpPr txBox="1"/>
          <p:nvPr/>
        </p:nvSpPr>
        <p:spPr>
          <a:xfrm>
            <a:off x="5235115" y="3867528"/>
            <a:ext cx="266856" cy="369332"/>
          </a:xfrm>
          <a:prstGeom prst="rect">
            <a:avLst/>
          </a:prstGeom>
          <a:noFill/>
          <a:ln>
            <a:solidFill>
              <a:srgbClr val="FF0000"/>
            </a:solidFill>
          </a:ln>
        </p:spPr>
        <p:txBody>
          <a:bodyPr wrap="square" rtlCol="0">
            <a:spAutoFit/>
          </a:bodyPr>
          <a:lstStyle/>
          <a:p>
            <a:r>
              <a:rPr lang="en-US" altLang="zh-CN" dirty="0" smtClean="0">
                <a:solidFill>
                  <a:srgbClr val="FF0000"/>
                </a:solidFill>
              </a:rPr>
              <a:t>8</a:t>
            </a:r>
            <a:endParaRPr lang="zh-CN" altLang="en-US" dirty="0">
              <a:solidFill>
                <a:srgbClr val="FF0000"/>
              </a:solidFill>
            </a:endParaRPr>
          </a:p>
        </p:txBody>
      </p:sp>
    </p:spTree>
    <p:extLst>
      <p:ext uri="{BB962C8B-B14F-4D97-AF65-F5344CB8AC3E}">
        <p14:creationId xmlns:p14="http://schemas.microsoft.com/office/powerpoint/2010/main" val="2647068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States</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rotWithShape="1">
          <a:blip r:embed="rId3"/>
          <a:srcRect l="38543" t="22227" r="30336" b="74799"/>
          <a:stretch/>
        </p:blipFill>
        <p:spPr>
          <a:xfrm>
            <a:off x="766304" y="717479"/>
            <a:ext cx="7654936" cy="411701"/>
          </a:xfrm>
          <a:prstGeom prst="rect">
            <a:avLst/>
          </a:prstGeom>
        </p:spPr>
      </p:pic>
      <p:pic>
        <p:nvPicPr>
          <p:cNvPr id="3" name="图片 2"/>
          <p:cNvPicPr>
            <a:picLocks noChangeAspect="1"/>
          </p:cNvPicPr>
          <p:nvPr/>
        </p:nvPicPr>
        <p:blipFill rotWithShape="1">
          <a:blip r:embed="rId4"/>
          <a:srcRect l="18535" t="38431" r="43933" b="20225"/>
          <a:stretch/>
        </p:blipFill>
        <p:spPr>
          <a:xfrm>
            <a:off x="766304" y="1578428"/>
            <a:ext cx="7448845" cy="4615543"/>
          </a:xfrm>
          <a:prstGeom prst="rect">
            <a:avLst/>
          </a:prstGeom>
        </p:spPr>
      </p:pic>
    </p:spTree>
    <p:extLst>
      <p:ext uri="{BB962C8B-B14F-4D97-AF65-F5344CB8AC3E}">
        <p14:creationId xmlns:p14="http://schemas.microsoft.com/office/powerpoint/2010/main" val="478182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2324101" cy="461665"/>
            <a:chOff x="0" y="0"/>
            <a:chExt cx="2324101" cy="461665"/>
          </a:xfrm>
        </p:grpSpPr>
        <p:sp>
          <p:nvSpPr>
            <p:cNvPr id="18" name="文本框 17"/>
            <p:cNvSpPr txBox="1"/>
            <p:nvPr/>
          </p:nvSpPr>
          <p:spPr>
            <a:xfrm>
              <a:off x="0" y="0"/>
              <a:ext cx="2324101" cy="461665"/>
            </a:xfrm>
            <a:prstGeom prst="rect">
              <a:avLst/>
            </a:prstGeom>
            <a:noFill/>
          </p:spPr>
          <p:txBody>
            <a:bodyPr wrap="square" rtlCol="0">
              <a:spAutoFit/>
            </a:bodyPr>
            <a:lstStyle/>
            <a:p>
              <a:r>
                <a:rPr lang="en-US" altLang="zh-CN" sz="2400" b="1" dirty="0" smtClean="0">
                  <a:solidFill>
                    <a:schemeClr val="bg1">
                      <a:lumMod val="75000"/>
                    </a:schemeClr>
                  </a:solidFill>
                </a:rPr>
                <a:t>Markov Chain</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a:graphicFrameLocks noGrp="1"/>
          </p:cNvGraphicFramePr>
          <p:nvPr>
            <p:extLst>
              <p:ext uri="{D42A27DB-BD31-4B8C-83A1-F6EECF244321}">
                <p14:modId xmlns:p14="http://schemas.microsoft.com/office/powerpoint/2010/main" val="2038608361"/>
              </p:ext>
            </p:extLst>
          </p:nvPr>
        </p:nvGraphicFramePr>
        <p:xfrm>
          <a:off x="4693920" y="2016760"/>
          <a:ext cx="4196080" cy="3672840"/>
        </p:xfrm>
        <a:graphic>
          <a:graphicData uri="http://schemas.openxmlformats.org/drawingml/2006/table">
            <a:tbl>
              <a:tblPr firstRow="1" bandRow="1">
                <a:tableStyleId>{5C22544A-7EE6-4342-B048-85BDC9FD1C3A}</a:tableStyleId>
              </a:tblPr>
              <a:tblGrid>
                <a:gridCol w="1049020">
                  <a:extLst>
                    <a:ext uri="{9D8B030D-6E8A-4147-A177-3AD203B41FA5}">
                      <a16:colId xmlns:a16="http://schemas.microsoft.com/office/drawing/2014/main" val="3341007372"/>
                    </a:ext>
                  </a:extLst>
                </a:gridCol>
                <a:gridCol w="1049020">
                  <a:extLst>
                    <a:ext uri="{9D8B030D-6E8A-4147-A177-3AD203B41FA5}">
                      <a16:colId xmlns:a16="http://schemas.microsoft.com/office/drawing/2014/main" val="417711698"/>
                    </a:ext>
                  </a:extLst>
                </a:gridCol>
                <a:gridCol w="1049020">
                  <a:extLst>
                    <a:ext uri="{9D8B030D-6E8A-4147-A177-3AD203B41FA5}">
                      <a16:colId xmlns:a16="http://schemas.microsoft.com/office/drawing/2014/main" val="2560463276"/>
                    </a:ext>
                  </a:extLst>
                </a:gridCol>
                <a:gridCol w="1049020">
                  <a:extLst>
                    <a:ext uri="{9D8B030D-6E8A-4147-A177-3AD203B41FA5}">
                      <a16:colId xmlns:a16="http://schemas.microsoft.com/office/drawing/2014/main" val="4138937988"/>
                    </a:ext>
                  </a:extLst>
                </a:gridCol>
              </a:tblGrid>
              <a:tr h="918210">
                <a:tc>
                  <a:txBody>
                    <a:bodyPr/>
                    <a:lstStyle/>
                    <a:p>
                      <a:pPr algn="ctr"/>
                      <a:endParaRPr lang="zh-CN" altLang="en-US" dirty="0"/>
                    </a:p>
                  </a:txBody>
                  <a:tcPr/>
                </a:tc>
                <a:tc>
                  <a:txBody>
                    <a:bodyPr/>
                    <a:lstStyle/>
                    <a:p>
                      <a:pPr algn="ctr"/>
                      <a:r>
                        <a:rPr lang="en-US" altLang="zh-CN" dirty="0" smtClean="0"/>
                        <a:t>Hot</a:t>
                      </a:r>
                      <a:endParaRPr lang="zh-CN" altLang="en-US" dirty="0"/>
                    </a:p>
                  </a:txBody>
                  <a:tcPr/>
                </a:tc>
                <a:tc>
                  <a:txBody>
                    <a:bodyPr/>
                    <a:lstStyle/>
                    <a:p>
                      <a:pPr algn="ctr"/>
                      <a:r>
                        <a:rPr lang="en-US" altLang="zh-CN" dirty="0" smtClean="0"/>
                        <a:t>Cold</a:t>
                      </a:r>
                      <a:endParaRPr lang="zh-CN" altLang="en-US" dirty="0"/>
                    </a:p>
                  </a:txBody>
                  <a:tcPr/>
                </a:tc>
                <a:tc>
                  <a:txBody>
                    <a:bodyPr/>
                    <a:lstStyle/>
                    <a:p>
                      <a:pPr algn="ctr"/>
                      <a:r>
                        <a:rPr lang="en-US" altLang="zh-CN" dirty="0" smtClean="0"/>
                        <a:t>Warm</a:t>
                      </a:r>
                      <a:endParaRPr lang="zh-CN" altLang="en-US" dirty="0"/>
                    </a:p>
                  </a:txBody>
                  <a:tcPr/>
                </a:tc>
                <a:extLst>
                  <a:ext uri="{0D108BD9-81ED-4DB2-BD59-A6C34878D82A}">
                    <a16:rowId xmlns:a16="http://schemas.microsoft.com/office/drawing/2014/main" val="3417710425"/>
                  </a:ext>
                </a:extLst>
              </a:tr>
              <a:tr h="918210">
                <a:tc>
                  <a:txBody>
                    <a:bodyPr/>
                    <a:lstStyle/>
                    <a:p>
                      <a:pPr algn="ctr"/>
                      <a:r>
                        <a:rPr lang="en-US" altLang="zh-CN" dirty="0" smtClean="0"/>
                        <a:t>Hot</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288189462"/>
                  </a:ext>
                </a:extLst>
              </a:tr>
              <a:tr h="918210">
                <a:tc>
                  <a:txBody>
                    <a:bodyPr/>
                    <a:lstStyle/>
                    <a:p>
                      <a:pPr algn="ctr"/>
                      <a:r>
                        <a:rPr lang="en-US" altLang="zh-CN" dirty="0" smtClean="0"/>
                        <a:t>Cold</a:t>
                      </a:r>
                      <a:endParaRPr lang="zh-CN" altLang="en-US" dirty="0"/>
                    </a:p>
                  </a:txBody>
                  <a:tcPr/>
                </a:tc>
                <a:tc>
                  <a:txBody>
                    <a:bodyPr/>
                    <a:lstStyle/>
                    <a:p>
                      <a:pPr algn="ctr"/>
                      <a:r>
                        <a:rPr lang="en-US" altLang="zh-CN" dirty="0" smtClean="0"/>
                        <a:t>0.2</a:t>
                      </a:r>
                      <a:endParaRPr lang="zh-CN" altLang="en-US" dirty="0"/>
                    </a:p>
                  </a:txBody>
                  <a:tcPr/>
                </a:tc>
                <a:tc>
                  <a:txBody>
                    <a:bodyPr/>
                    <a:lstStyle/>
                    <a:p>
                      <a:pPr algn="ctr"/>
                      <a:r>
                        <a:rPr lang="en-US" altLang="zh-CN" dirty="0" smtClean="0"/>
                        <a:t>0.5</a:t>
                      </a:r>
                      <a:endParaRPr lang="zh-CN" altLang="en-US" dirty="0"/>
                    </a:p>
                  </a:txBody>
                  <a:tcPr/>
                </a:tc>
                <a:tc>
                  <a:txBody>
                    <a:bodyPr/>
                    <a:lstStyle/>
                    <a:p>
                      <a:pPr algn="ctr"/>
                      <a:r>
                        <a:rPr lang="en-US" altLang="zh-CN" dirty="0" smtClean="0"/>
                        <a:t>0.3</a:t>
                      </a:r>
                      <a:endParaRPr lang="zh-CN" altLang="en-US" dirty="0"/>
                    </a:p>
                  </a:txBody>
                  <a:tcPr/>
                </a:tc>
                <a:extLst>
                  <a:ext uri="{0D108BD9-81ED-4DB2-BD59-A6C34878D82A}">
                    <a16:rowId xmlns:a16="http://schemas.microsoft.com/office/drawing/2014/main" val="4256628941"/>
                  </a:ext>
                </a:extLst>
              </a:tr>
              <a:tr h="918210">
                <a:tc>
                  <a:txBody>
                    <a:bodyPr/>
                    <a:lstStyle/>
                    <a:p>
                      <a:pPr algn="ctr"/>
                      <a:r>
                        <a:rPr lang="en-US" altLang="zh-CN" dirty="0" smtClean="0"/>
                        <a:t>Warm</a:t>
                      </a:r>
                      <a:endParaRPr lang="zh-CN" altLang="en-US" dirty="0"/>
                    </a:p>
                  </a:txBody>
                  <a:tcPr/>
                </a:tc>
                <a:tc>
                  <a:txBody>
                    <a:bodyPr/>
                    <a:lstStyle/>
                    <a:p>
                      <a:pPr algn="ctr"/>
                      <a:r>
                        <a:rPr lang="en-US" altLang="zh-CN" dirty="0" smtClean="0"/>
                        <a:t>0.3</a:t>
                      </a:r>
                      <a:endParaRPr lang="zh-CN" altLang="en-US" dirty="0"/>
                    </a:p>
                  </a:txBody>
                  <a:tcPr/>
                </a:tc>
                <a:tc>
                  <a:txBody>
                    <a:bodyPr/>
                    <a:lstStyle/>
                    <a:p>
                      <a:pPr algn="ctr"/>
                      <a:r>
                        <a:rPr lang="en-US" altLang="zh-CN" dirty="0" smtClean="0"/>
                        <a:t>0.1</a:t>
                      </a:r>
                      <a:endParaRPr lang="zh-CN" altLang="en-US" dirty="0"/>
                    </a:p>
                  </a:txBody>
                  <a:tcPr/>
                </a:tc>
                <a:tc>
                  <a:txBody>
                    <a:bodyPr/>
                    <a:lstStyle/>
                    <a:p>
                      <a:pPr algn="ctr"/>
                      <a:r>
                        <a:rPr lang="en-US" altLang="zh-CN" dirty="0" smtClean="0"/>
                        <a:t>0.6</a:t>
                      </a:r>
                      <a:endParaRPr lang="zh-CN" altLang="en-US" dirty="0"/>
                    </a:p>
                  </a:txBody>
                  <a:tcPr/>
                </a:tc>
                <a:extLst>
                  <a:ext uri="{0D108BD9-81ED-4DB2-BD59-A6C34878D82A}">
                    <a16:rowId xmlns:a16="http://schemas.microsoft.com/office/drawing/2014/main" val="1663414643"/>
                  </a:ext>
                </a:extLst>
              </a:tr>
            </a:tbl>
          </a:graphicData>
        </a:graphic>
      </p:graphicFrame>
      <p:pic>
        <p:nvPicPr>
          <p:cNvPr id="9" name="图片 8"/>
          <p:cNvPicPr>
            <a:picLocks noChangeAspect="1"/>
          </p:cNvPicPr>
          <p:nvPr/>
        </p:nvPicPr>
        <p:blipFill rotWithShape="1">
          <a:blip r:embed="rId3"/>
          <a:srcRect l="36721" t="40510" r="52100" b="52026"/>
          <a:stretch/>
        </p:blipFill>
        <p:spPr>
          <a:xfrm>
            <a:off x="2772294" y="360064"/>
            <a:ext cx="3396909" cy="1275695"/>
          </a:xfrm>
          <a:prstGeom prst="rect">
            <a:avLst/>
          </a:prstGeom>
        </p:spPr>
      </p:pic>
      <p:pic>
        <p:nvPicPr>
          <p:cNvPr id="8" name="图片 7"/>
          <p:cNvPicPr>
            <a:picLocks noChangeAspect="1"/>
          </p:cNvPicPr>
          <p:nvPr/>
        </p:nvPicPr>
        <p:blipFill>
          <a:blip r:embed="rId4"/>
          <a:stretch>
            <a:fillRect/>
          </a:stretch>
        </p:blipFill>
        <p:spPr>
          <a:xfrm>
            <a:off x="592088" y="2016760"/>
            <a:ext cx="3624312" cy="3493514"/>
          </a:xfrm>
          <a:prstGeom prst="rect">
            <a:avLst/>
          </a:prstGeom>
        </p:spPr>
      </p:pic>
      <p:sp>
        <p:nvSpPr>
          <p:cNvPr id="17" name="文本框 16"/>
          <p:cNvSpPr txBox="1"/>
          <p:nvPr/>
        </p:nvSpPr>
        <p:spPr>
          <a:xfrm>
            <a:off x="109488" y="4582160"/>
            <a:ext cx="487680" cy="369332"/>
          </a:xfrm>
          <a:prstGeom prst="rect">
            <a:avLst/>
          </a:prstGeom>
          <a:noFill/>
        </p:spPr>
        <p:txBody>
          <a:bodyPr wrap="square" rtlCol="0">
            <a:spAutoFit/>
          </a:bodyPr>
          <a:lstStyle/>
          <a:p>
            <a:r>
              <a:rPr lang="en-US" altLang="zh-CN" dirty="0" smtClean="0"/>
              <a:t>0.5</a:t>
            </a:r>
            <a:endParaRPr lang="zh-CN" altLang="en-US" dirty="0"/>
          </a:p>
        </p:txBody>
      </p:sp>
      <p:sp>
        <p:nvSpPr>
          <p:cNvPr id="20" name="文本框 19"/>
          <p:cNvSpPr txBox="1"/>
          <p:nvPr/>
        </p:nvSpPr>
        <p:spPr>
          <a:xfrm>
            <a:off x="1836421" y="3940294"/>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1" name="文本框 20"/>
          <p:cNvSpPr txBox="1"/>
          <p:nvPr/>
        </p:nvSpPr>
        <p:spPr>
          <a:xfrm>
            <a:off x="592088" y="3484871"/>
            <a:ext cx="487680" cy="369332"/>
          </a:xfrm>
          <a:prstGeom prst="rect">
            <a:avLst/>
          </a:prstGeom>
          <a:noFill/>
        </p:spPr>
        <p:txBody>
          <a:bodyPr wrap="square" rtlCol="0">
            <a:spAutoFit/>
          </a:bodyPr>
          <a:lstStyle/>
          <a:p>
            <a:r>
              <a:rPr lang="en-US" altLang="zh-CN" dirty="0" smtClean="0"/>
              <a:t>0.2</a:t>
            </a:r>
            <a:endParaRPr lang="zh-CN" altLang="en-US" dirty="0"/>
          </a:p>
        </p:txBody>
      </p:sp>
      <p:sp>
        <p:nvSpPr>
          <p:cNvPr id="22" name="文本框 21"/>
          <p:cNvSpPr txBox="1"/>
          <p:nvPr/>
        </p:nvSpPr>
        <p:spPr>
          <a:xfrm>
            <a:off x="2070101" y="4797297"/>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3" name="文本框 22"/>
          <p:cNvSpPr txBox="1"/>
          <p:nvPr/>
        </p:nvSpPr>
        <p:spPr>
          <a:xfrm>
            <a:off x="2260618" y="546963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4" name="文本框 23"/>
          <p:cNvSpPr txBox="1"/>
          <p:nvPr/>
        </p:nvSpPr>
        <p:spPr>
          <a:xfrm>
            <a:off x="3680461" y="3483848"/>
            <a:ext cx="487680" cy="369332"/>
          </a:xfrm>
          <a:prstGeom prst="rect">
            <a:avLst/>
          </a:prstGeom>
          <a:noFill/>
        </p:spPr>
        <p:txBody>
          <a:bodyPr wrap="square" rtlCol="0">
            <a:spAutoFit/>
          </a:bodyPr>
          <a:lstStyle/>
          <a:p>
            <a:r>
              <a:rPr lang="en-US" altLang="zh-CN" dirty="0" smtClean="0"/>
              <a:t>0.1</a:t>
            </a:r>
            <a:endParaRPr lang="zh-CN" altLang="en-US" dirty="0"/>
          </a:p>
        </p:txBody>
      </p:sp>
      <p:sp>
        <p:nvSpPr>
          <p:cNvPr id="25" name="文本框 24"/>
          <p:cNvSpPr txBox="1"/>
          <p:nvPr/>
        </p:nvSpPr>
        <p:spPr>
          <a:xfrm>
            <a:off x="2989589" y="3668514"/>
            <a:ext cx="487680" cy="369332"/>
          </a:xfrm>
          <a:prstGeom prst="rect">
            <a:avLst/>
          </a:prstGeom>
          <a:noFill/>
        </p:spPr>
        <p:txBody>
          <a:bodyPr wrap="square" rtlCol="0">
            <a:spAutoFit/>
          </a:bodyPr>
          <a:lstStyle/>
          <a:p>
            <a:r>
              <a:rPr lang="en-US" altLang="zh-CN" dirty="0" smtClean="0"/>
              <a:t>0.3</a:t>
            </a:r>
            <a:endParaRPr lang="zh-CN" altLang="en-US" dirty="0"/>
          </a:p>
        </p:txBody>
      </p:sp>
      <p:sp>
        <p:nvSpPr>
          <p:cNvPr id="26" name="文本框 25"/>
          <p:cNvSpPr txBox="1"/>
          <p:nvPr/>
        </p:nvSpPr>
        <p:spPr>
          <a:xfrm>
            <a:off x="4030714" y="4766826"/>
            <a:ext cx="487680" cy="369332"/>
          </a:xfrm>
          <a:prstGeom prst="rect">
            <a:avLst/>
          </a:prstGeom>
          <a:noFill/>
        </p:spPr>
        <p:txBody>
          <a:bodyPr wrap="square" rtlCol="0">
            <a:spAutoFit/>
          </a:bodyPr>
          <a:lstStyle/>
          <a:p>
            <a:r>
              <a:rPr lang="en-US" altLang="zh-CN" dirty="0" smtClean="0"/>
              <a:t>0.6</a:t>
            </a:r>
            <a:endParaRPr lang="zh-CN" altLang="en-US" dirty="0"/>
          </a:p>
        </p:txBody>
      </p:sp>
      <p:sp>
        <p:nvSpPr>
          <p:cNvPr id="27" name="文本框 26"/>
          <p:cNvSpPr txBox="1"/>
          <p:nvPr/>
        </p:nvSpPr>
        <p:spPr>
          <a:xfrm>
            <a:off x="2313941" y="1738114"/>
            <a:ext cx="487680" cy="369332"/>
          </a:xfrm>
          <a:prstGeom prst="rect">
            <a:avLst/>
          </a:prstGeom>
          <a:noFill/>
        </p:spPr>
        <p:txBody>
          <a:bodyPr wrap="square" rtlCol="0">
            <a:spAutoFit/>
          </a:bodyPr>
          <a:lstStyle/>
          <a:p>
            <a:r>
              <a:rPr lang="en-US" altLang="zh-CN" dirty="0" smtClean="0"/>
              <a:t>0.5</a:t>
            </a:r>
            <a:endParaRPr lang="zh-CN" altLang="en-US" dirty="0"/>
          </a:p>
        </p:txBody>
      </p:sp>
      <p:sp>
        <p:nvSpPr>
          <p:cNvPr id="11" name="文本框 10"/>
          <p:cNvSpPr txBox="1"/>
          <p:nvPr/>
        </p:nvSpPr>
        <p:spPr>
          <a:xfrm>
            <a:off x="6791960" y="1461115"/>
            <a:ext cx="444232" cy="646331"/>
          </a:xfrm>
          <a:prstGeom prst="rect">
            <a:avLst/>
          </a:prstGeom>
          <a:noFill/>
        </p:spPr>
        <p:txBody>
          <a:bodyPr wrap="square" rtlCol="0">
            <a:spAutoFit/>
          </a:bodyPr>
          <a:lstStyle/>
          <a:p>
            <a:r>
              <a:rPr lang="en-US" altLang="zh-CN" sz="3600" b="1" dirty="0" smtClean="0"/>
              <a:t>M</a:t>
            </a:r>
            <a:endParaRPr lang="zh-CN" altLang="en-US" sz="3600" b="1" dirty="0"/>
          </a:p>
        </p:txBody>
      </p:sp>
      <p:sp>
        <p:nvSpPr>
          <p:cNvPr id="28" name="文本框 27"/>
          <p:cNvSpPr txBox="1"/>
          <p:nvPr/>
        </p:nvSpPr>
        <p:spPr>
          <a:xfrm>
            <a:off x="5496560" y="6045190"/>
            <a:ext cx="2267952" cy="400110"/>
          </a:xfrm>
          <a:prstGeom prst="rect">
            <a:avLst/>
          </a:prstGeom>
          <a:noFill/>
        </p:spPr>
        <p:txBody>
          <a:bodyPr wrap="square" rtlCol="0">
            <a:spAutoFit/>
          </a:bodyPr>
          <a:lstStyle/>
          <a:p>
            <a:r>
              <a:rPr lang="en-US" altLang="zh-CN" sz="2000" b="1" dirty="0" smtClean="0"/>
              <a:t>S={Hot, Cold, Warm}</a:t>
            </a:r>
            <a:endParaRPr lang="zh-CN" altLang="en-US" sz="2000" b="1" dirty="0"/>
          </a:p>
        </p:txBody>
      </p:sp>
    </p:spTree>
    <p:extLst>
      <p:ext uri="{BB962C8B-B14F-4D97-AF65-F5344CB8AC3E}">
        <p14:creationId xmlns:p14="http://schemas.microsoft.com/office/powerpoint/2010/main" val="3509993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Actions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156628" y="829339"/>
            <a:ext cx="7453424" cy="1892546"/>
            <a:chOff x="1052622" y="2275367"/>
            <a:chExt cx="7453424" cy="1892546"/>
          </a:xfrm>
        </p:grpSpPr>
        <p:grpSp>
          <p:nvGrpSpPr>
            <p:cNvPr id="3" name="组合 2"/>
            <p:cNvGrpSpPr/>
            <p:nvPr/>
          </p:nvGrpSpPr>
          <p:grpSpPr>
            <a:xfrm>
              <a:off x="1163647" y="2352031"/>
              <a:ext cx="7342399" cy="1815882"/>
              <a:chOff x="1036056" y="2532785"/>
              <a:chExt cx="7342399" cy="1815882"/>
            </a:xfrm>
          </p:grpSpPr>
          <p:graphicFrame>
            <p:nvGraphicFramePr>
              <p:cNvPr id="2" name="对象 1"/>
              <p:cNvGraphicFramePr>
                <a:graphicFrameLocks noChangeAspect="1"/>
              </p:cNvGraphicFramePr>
              <p:nvPr>
                <p:extLst>
                  <p:ext uri="{D42A27DB-BD31-4B8C-83A1-F6EECF244321}">
                    <p14:modId xmlns:p14="http://schemas.microsoft.com/office/powerpoint/2010/main" val="808980978"/>
                  </p:ext>
                </p:extLst>
              </p:nvPr>
            </p:nvGraphicFramePr>
            <p:xfrm>
              <a:off x="1156628" y="2532785"/>
              <a:ext cx="412446" cy="483404"/>
            </p:xfrm>
            <a:graphic>
              <a:graphicData uri="http://schemas.openxmlformats.org/presentationml/2006/ole">
                <mc:AlternateContent xmlns:mc="http://schemas.openxmlformats.org/markup-compatibility/2006">
                  <mc:Choice xmlns:v="urn:schemas-microsoft-com:vml" Requires="v">
                    <p:oleObj spid="_x0000_s8410" name="AxMath" r:id="rId4" imgW="147600" imgH="173160" progId="Equation.AxMath">
                      <p:embed/>
                    </p:oleObj>
                  </mc:Choice>
                  <mc:Fallback>
                    <p:oleObj name="AxMath" r:id="rId4" imgW="147600" imgH="173160" progId="Equation.AxMath">
                      <p:embed/>
                      <p:pic>
                        <p:nvPicPr>
                          <p:cNvPr id="0" name=""/>
                          <p:cNvPicPr/>
                          <p:nvPr/>
                        </p:nvPicPr>
                        <p:blipFill>
                          <a:blip r:embed="rId5"/>
                          <a:stretch>
                            <a:fillRect/>
                          </a:stretch>
                        </p:blipFill>
                        <p:spPr>
                          <a:xfrm>
                            <a:off x="1156628" y="2532785"/>
                            <a:ext cx="412446" cy="483404"/>
                          </a:xfrm>
                          <a:prstGeom prst="rect">
                            <a:avLst/>
                          </a:prstGeom>
                        </p:spPr>
                      </p:pic>
                    </p:oleObj>
                  </mc:Fallback>
                </mc:AlternateContent>
              </a:graphicData>
            </a:graphic>
          </p:graphicFrame>
          <p:sp>
            <p:nvSpPr>
              <p:cNvPr id="11" name="矩形 10"/>
              <p:cNvSpPr/>
              <p:nvPr/>
            </p:nvSpPr>
            <p:spPr>
              <a:xfrm>
                <a:off x="1689682" y="2532785"/>
                <a:ext cx="6688773" cy="1815882"/>
              </a:xfrm>
              <a:prstGeom prst="rect">
                <a:avLst/>
              </a:prstGeom>
            </p:spPr>
            <p:txBody>
              <a:bodyPr wrap="square">
                <a:spAutoFit/>
              </a:bodyPr>
              <a:lstStyle/>
              <a:p>
                <a:r>
                  <a:rPr lang="en-US" altLang="zh-CN" sz="2800" dirty="0" smtClean="0"/>
                  <a:t>Add / Remove / Keep query terms</a:t>
                </a:r>
              </a:p>
              <a:p>
                <a:r>
                  <a:rPr lang="en-US" altLang="zh-CN" sz="2800" dirty="0" smtClean="0"/>
                  <a:t>Increase / Decrease /Keep term weights</a:t>
                </a:r>
              </a:p>
              <a:p>
                <a:r>
                  <a:rPr lang="en-US" altLang="zh-CN" sz="2800" dirty="0" smtClean="0"/>
                  <a:t>Clicked and SAT clicked documents</a:t>
                </a:r>
              </a:p>
              <a:p>
                <a:r>
                  <a:rPr lang="en-US" altLang="zh-CN" sz="2800" dirty="0" smtClean="0"/>
                  <a:t>Top k returned documents</a:t>
                </a:r>
                <a:endParaRPr lang="en-US" altLang="zh-CN"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2380185017"/>
                  </p:ext>
                </p:extLst>
              </p:nvPr>
            </p:nvGraphicFramePr>
            <p:xfrm>
              <a:off x="1119188" y="2971800"/>
              <a:ext cx="487362" cy="484188"/>
            </p:xfrm>
            <a:graphic>
              <a:graphicData uri="http://schemas.openxmlformats.org/presentationml/2006/ole">
                <mc:AlternateContent xmlns:mc="http://schemas.openxmlformats.org/markup-compatibility/2006">
                  <mc:Choice xmlns:v="urn:schemas-microsoft-com:vml" Requires="v">
                    <p:oleObj spid="_x0000_s8411" name="AxMath" r:id="rId6" imgW="174600" imgH="173160" progId="Equation.AxMath">
                      <p:embed/>
                    </p:oleObj>
                  </mc:Choice>
                  <mc:Fallback>
                    <p:oleObj name="AxMath" r:id="rId6" imgW="174600" imgH="173160" progId="Equation.AxMath">
                      <p:embed/>
                      <p:pic>
                        <p:nvPicPr>
                          <p:cNvPr id="2" name="对象 1"/>
                          <p:cNvPicPr/>
                          <p:nvPr/>
                        </p:nvPicPr>
                        <p:blipFill>
                          <a:blip r:embed="rId7"/>
                          <a:stretch>
                            <a:fillRect/>
                          </a:stretch>
                        </p:blipFill>
                        <p:spPr>
                          <a:xfrm>
                            <a:off x="1119188" y="2971800"/>
                            <a:ext cx="487362" cy="484188"/>
                          </a:xfrm>
                          <a:prstGeom prst="rect">
                            <a:avLst/>
                          </a:prstGeom>
                        </p:spPr>
                      </p:pic>
                    </p:oleObj>
                  </mc:Fallback>
                </mc:AlternateContent>
              </a:graphicData>
            </a:graphic>
          </p:graphicFrame>
          <p:pic>
            <p:nvPicPr>
              <p:cNvPr id="16" name="图片 15"/>
              <p:cNvPicPr>
                <a:picLocks noChangeAspect="1"/>
              </p:cNvPicPr>
              <p:nvPr/>
            </p:nvPicPr>
            <p:blipFill rotWithShape="1">
              <a:blip r:embed="rId8"/>
              <a:srcRect l="37848" t="30525" r="60020" b="66254"/>
              <a:stretch/>
            </p:blipFill>
            <p:spPr>
              <a:xfrm>
                <a:off x="1036056" y="3440726"/>
                <a:ext cx="533512" cy="453501"/>
              </a:xfrm>
              <a:prstGeom prst="rect">
                <a:avLst/>
              </a:prstGeom>
            </p:spPr>
          </p:pic>
          <p:pic>
            <p:nvPicPr>
              <p:cNvPr id="17" name="图片 16"/>
              <p:cNvPicPr>
                <a:picLocks noChangeAspect="1"/>
              </p:cNvPicPr>
              <p:nvPr/>
            </p:nvPicPr>
            <p:blipFill rotWithShape="1">
              <a:blip r:embed="rId8"/>
              <a:srcRect l="37979" t="33540" r="59889" b="63239"/>
              <a:stretch/>
            </p:blipFill>
            <p:spPr>
              <a:xfrm>
                <a:off x="1095866" y="3865263"/>
                <a:ext cx="533512" cy="453501"/>
              </a:xfrm>
              <a:prstGeom prst="rect">
                <a:avLst/>
              </a:prstGeom>
            </p:spPr>
          </p:pic>
        </p:grpSp>
        <p:sp>
          <p:nvSpPr>
            <p:cNvPr id="5" name="矩形 4"/>
            <p:cNvSpPr/>
            <p:nvPr/>
          </p:nvSpPr>
          <p:spPr>
            <a:xfrm>
              <a:off x="1052623" y="2275367"/>
              <a:ext cx="6326372" cy="560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52622" y="2854085"/>
              <a:ext cx="6751675" cy="1270223"/>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1" name="对象 20"/>
          <p:cNvGraphicFramePr>
            <a:graphicFrameLocks noChangeAspect="1"/>
          </p:cNvGraphicFramePr>
          <p:nvPr>
            <p:extLst>
              <p:ext uri="{D42A27DB-BD31-4B8C-83A1-F6EECF244321}">
                <p14:modId xmlns:p14="http://schemas.microsoft.com/office/powerpoint/2010/main" val="1017616726"/>
              </p:ext>
            </p:extLst>
          </p:nvPr>
        </p:nvGraphicFramePr>
        <p:xfrm>
          <a:off x="938339" y="2998252"/>
          <a:ext cx="412446" cy="483404"/>
        </p:xfrm>
        <a:graphic>
          <a:graphicData uri="http://schemas.openxmlformats.org/presentationml/2006/ole">
            <mc:AlternateContent xmlns:mc="http://schemas.openxmlformats.org/markup-compatibility/2006">
              <mc:Choice xmlns:v="urn:schemas-microsoft-com:vml" Requires="v">
                <p:oleObj spid="_x0000_s8412" name="AxMath" r:id="rId9" imgW="147600" imgH="173160" progId="Equation.AxMath">
                  <p:embed/>
                </p:oleObj>
              </mc:Choice>
              <mc:Fallback>
                <p:oleObj name="AxMath" r:id="rId9" imgW="147600" imgH="173160" progId="Equation.AxMath">
                  <p:embed/>
                  <p:pic>
                    <p:nvPicPr>
                      <p:cNvPr id="2" name="对象 1"/>
                      <p:cNvPicPr/>
                      <p:nvPr/>
                    </p:nvPicPr>
                    <p:blipFill>
                      <a:blip r:embed="rId5"/>
                      <a:stretch>
                        <a:fillRect/>
                      </a:stretch>
                    </p:blipFill>
                    <p:spPr>
                      <a:xfrm>
                        <a:off x="938339" y="2998252"/>
                        <a:ext cx="412446" cy="483404"/>
                      </a:xfrm>
                      <a:prstGeom prst="rect">
                        <a:avLst/>
                      </a:prstGeom>
                    </p:spPr>
                  </p:pic>
                </p:oleObj>
              </mc:Fallback>
            </mc:AlternateContent>
          </a:graphicData>
        </a:graphic>
      </p:graphicFrame>
      <p:pic>
        <p:nvPicPr>
          <p:cNvPr id="22" name="图片 21"/>
          <p:cNvPicPr>
            <a:picLocks noChangeAspect="1"/>
          </p:cNvPicPr>
          <p:nvPr/>
        </p:nvPicPr>
        <p:blipFill rotWithShape="1">
          <a:blip r:embed="rId10"/>
          <a:srcRect l="44123" t="65862" r="23434" b="30381"/>
          <a:stretch/>
        </p:blipFill>
        <p:spPr>
          <a:xfrm>
            <a:off x="1350785" y="3484440"/>
            <a:ext cx="6446696" cy="419901"/>
          </a:xfrm>
          <a:prstGeom prst="rect">
            <a:avLst/>
          </a:prstGeom>
        </p:spPr>
      </p:pic>
      <p:sp>
        <p:nvSpPr>
          <p:cNvPr id="23" name="椭圆 22"/>
          <p:cNvSpPr/>
          <p:nvPr/>
        </p:nvSpPr>
        <p:spPr>
          <a:xfrm>
            <a:off x="4982173" y="3465790"/>
            <a:ext cx="808074"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07206" y="3449925"/>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61815" y="3439292"/>
            <a:ext cx="733647"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159267" y="3004825"/>
            <a:ext cx="424972" cy="523220"/>
          </a:xfrm>
          <a:prstGeom prst="rect">
            <a:avLst/>
          </a:prstGeom>
        </p:spPr>
        <p:txBody>
          <a:bodyPr wrap="square">
            <a:spAutoFit/>
          </a:bodyPr>
          <a:lstStyle/>
          <a:p>
            <a:r>
              <a:rPr lang="en-US" altLang="zh-CN" sz="2800" dirty="0" smtClean="0"/>
              <a:t>K</a:t>
            </a:r>
            <a:endParaRPr lang="en-US" altLang="zh-CN" sz="2800" dirty="0"/>
          </a:p>
        </p:txBody>
      </p:sp>
      <p:sp>
        <p:nvSpPr>
          <p:cNvPr id="29" name="矩形 28"/>
          <p:cNvSpPr/>
          <p:nvPr/>
        </p:nvSpPr>
        <p:spPr>
          <a:xfrm>
            <a:off x="6113876" y="2976301"/>
            <a:ext cx="424972" cy="523220"/>
          </a:xfrm>
          <a:prstGeom prst="rect">
            <a:avLst/>
          </a:prstGeom>
        </p:spPr>
        <p:txBody>
          <a:bodyPr wrap="square">
            <a:spAutoFit/>
          </a:bodyPr>
          <a:lstStyle/>
          <a:p>
            <a:r>
              <a:rPr lang="en-US" altLang="zh-CN" sz="2800" dirty="0" smtClean="0"/>
              <a:t>A</a:t>
            </a:r>
            <a:endParaRPr lang="en-US" altLang="zh-CN" sz="2800" dirty="0"/>
          </a:p>
        </p:txBody>
      </p:sp>
      <p:sp>
        <p:nvSpPr>
          <p:cNvPr id="30" name="矩形 29"/>
          <p:cNvSpPr/>
          <p:nvPr/>
        </p:nvSpPr>
        <p:spPr>
          <a:xfrm>
            <a:off x="7068485" y="2976301"/>
            <a:ext cx="424972" cy="523220"/>
          </a:xfrm>
          <a:prstGeom prst="rect">
            <a:avLst/>
          </a:prstGeom>
        </p:spPr>
        <p:txBody>
          <a:bodyPr wrap="square">
            <a:spAutoFit/>
          </a:bodyPr>
          <a:lstStyle/>
          <a:p>
            <a:r>
              <a:rPr lang="en-US" altLang="zh-CN" sz="2800" dirty="0" smtClean="0"/>
              <a:t>R</a:t>
            </a:r>
            <a:endParaRPr lang="en-US" altLang="zh-CN" sz="2800" dirty="0"/>
          </a:p>
        </p:txBody>
      </p:sp>
      <p:graphicFrame>
        <p:nvGraphicFramePr>
          <p:cNvPr id="31" name="对象 30"/>
          <p:cNvGraphicFramePr>
            <a:graphicFrameLocks noChangeAspect="1"/>
          </p:cNvGraphicFramePr>
          <p:nvPr>
            <p:extLst>
              <p:ext uri="{D42A27DB-BD31-4B8C-83A1-F6EECF244321}">
                <p14:modId xmlns:p14="http://schemas.microsoft.com/office/powerpoint/2010/main" val="758654207"/>
              </p:ext>
            </p:extLst>
          </p:nvPr>
        </p:nvGraphicFramePr>
        <p:xfrm>
          <a:off x="842435" y="3922990"/>
          <a:ext cx="487362" cy="484188"/>
        </p:xfrm>
        <a:graphic>
          <a:graphicData uri="http://schemas.openxmlformats.org/presentationml/2006/ole">
            <mc:AlternateContent xmlns:mc="http://schemas.openxmlformats.org/markup-compatibility/2006">
              <mc:Choice xmlns:v="urn:schemas-microsoft-com:vml" Requires="v">
                <p:oleObj spid="_x0000_s8413" name="AxMath" r:id="rId11" imgW="174600" imgH="173160" progId="Equation.AxMath">
                  <p:embed/>
                </p:oleObj>
              </mc:Choice>
              <mc:Fallback>
                <p:oleObj name="AxMath" r:id="rId11" imgW="174600" imgH="173160" progId="Equation.AxMath">
                  <p:embed/>
                  <p:pic>
                    <p:nvPicPr>
                      <p:cNvPr id="12" name="对象 11"/>
                      <p:cNvPicPr/>
                      <p:nvPr/>
                    </p:nvPicPr>
                    <p:blipFill>
                      <a:blip r:embed="rId7"/>
                      <a:stretch>
                        <a:fillRect/>
                      </a:stretch>
                    </p:blipFill>
                    <p:spPr>
                      <a:xfrm>
                        <a:off x="842435" y="3922990"/>
                        <a:ext cx="487362" cy="484188"/>
                      </a:xfrm>
                      <a:prstGeom prst="rect">
                        <a:avLst/>
                      </a:prstGeom>
                    </p:spPr>
                  </p:pic>
                </p:oleObj>
              </mc:Fallback>
            </mc:AlternateContent>
          </a:graphicData>
        </a:graphic>
      </p:graphicFrame>
      <p:pic>
        <p:nvPicPr>
          <p:cNvPr id="32" name="图片 31"/>
          <p:cNvPicPr>
            <a:picLocks noChangeAspect="1"/>
          </p:cNvPicPr>
          <p:nvPr/>
        </p:nvPicPr>
        <p:blipFill rotWithShape="1">
          <a:blip r:embed="rId12"/>
          <a:srcRect l="14176" t="29664" r="65144" b="38734"/>
          <a:stretch/>
        </p:blipFill>
        <p:spPr>
          <a:xfrm>
            <a:off x="2174855" y="4165084"/>
            <a:ext cx="2944941" cy="2531400"/>
          </a:xfrm>
          <a:prstGeom prst="rect">
            <a:avLst/>
          </a:prstGeom>
        </p:spPr>
      </p:pic>
    </p:spTree>
    <p:extLst>
      <p:ext uri="{BB962C8B-B14F-4D97-AF65-F5344CB8AC3E}">
        <p14:creationId xmlns:p14="http://schemas.microsoft.com/office/powerpoint/2010/main" val="9116231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7878727" cy="461665"/>
            <a:chOff x="0" y="0"/>
            <a:chExt cx="4794475" cy="461665"/>
          </a:xfrm>
        </p:grpSpPr>
        <p:sp>
          <p:nvSpPr>
            <p:cNvPr id="10" name="文本框 9"/>
            <p:cNvSpPr txBox="1"/>
            <p:nvPr/>
          </p:nvSpPr>
          <p:spPr>
            <a:xfrm>
              <a:off x="0" y="0"/>
              <a:ext cx="4794475" cy="461665"/>
            </a:xfrm>
            <a:prstGeom prst="rect">
              <a:avLst/>
            </a:prstGeom>
            <a:noFill/>
          </p:spPr>
          <p:txBody>
            <a:bodyPr wrap="square" rtlCol="0">
              <a:spAutoFit/>
            </a:bodyPr>
            <a:lstStyle/>
            <a:p>
              <a:r>
                <a:rPr lang="en-US" altLang="zh-CN" sz="2400" b="1" dirty="0" smtClean="0">
                  <a:solidFill>
                    <a:schemeClr val="bg1">
                      <a:lumMod val="75000"/>
                    </a:schemeClr>
                  </a:solidFill>
                </a:rPr>
                <a:t>POMDP – Session Search Modeling - Observations</a:t>
              </a:r>
              <a:endParaRPr lang="zh-CN" altLang="en-US" sz="2000" b="1" u="sng" dirty="0">
                <a:solidFill>
                  <a:srgbClr val="FF0000"/>
                </a:solidFill>
              </a:endParaRPr>
            </a:p>
          </p:txBody>
        </p:sp>
        <p:cxnSp>
          <p:nvCxnSpPr>
            <p:cNvPr id="13" name="直接连接符 12"/>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33634" y="2234942"/>
            <a:ext cx="8053165" cy="1816013"/>
            <a:chOff x="1106872" y="2532654"/>
            <a:chExt cx="8053165" cy="1816013"/>
          </a:xfrm>
        </p:grpSpPr>
        <p:graphicFrame>
          <p:nvGraphicFramePr>
            <p:cNvPr id="36" name="对象 35"/>
            <p:cNvGraphicFramePr>
              <a:graphicFrameLocks noChangeAspect="1"/>
            </p:cNvGraphicFramePr>
            <p:nvPr>
              <p:extLst>
                <p:ext uri="{D42A27DB-BD31-4B8C-83A1-F6EECF244321}">
                  <p14:modId xmlns:p14="http://schemas.microsoft.com/office/powerpoint/2010/main" val="1543767169"/>
                </p:ext>
              </p:extLst>
            </p:nvPr>
          </p:nvGraphicFramePr>
          <p:xfrm>
            <a:off x="1143384" y="2532654"/>
            <a:ext cx="439738" cy="484187"/>
          </p:xfrm>
          <a:graphic>
            <a:graphicData uri="http://schemas.openxmlformats.org/presentationml/2006/ole">
              <mc:AlternateContent xmlns:mc="http://schemas.openxmlformats.org/markup-compatibility/2006">
                <mc:Choice xmlns:v="urn:schemas-microsoft-com:vml" Requires="v">
                  <p:oleObj spid="_x0000_s9280" name="AxMath" r:id="rId4" imgW="157320" imgH="173160" progId="Equation.AxMath">
                    <p:embed/>
                  </p:oleObj>
                </mc:Choice>
                <mc:Fallback>
                  <p:oleObj name="AxMath" r:id="rId4" imgW="157320" imgH="173160" progId="Equation.AxMath">
                    <p:embed/>
                    <p:pic>
                      <p:nvPicPr>
                        <p:cNvPr id="2" name="对象 1"/>
                        <p:cNvPicPr/>
                        <p:nvPr/>
                      </p:nvPicPr>
                      <p:blipFill>
                        <a:blip r:embed="rId5"/>
                        <a:stretch>
                          <a:fillRect/>
                        </a:stretch>
                      </p:blipFill>
                      <p:spPr>
                        <a:xfrm>
                          <a:off x="1143384" y="2532654"/>
                          <a:ext cx="439738" cy="484187"/>
                        </a:xfrm>
                        <a:prstGeom prst="rect">
                          <a:avLst/>
                        </a:prstGeom>
                      </p:spPr>
                    </p:pic>
                  </p:oleObj>
                </mc:Fallback>
              </mc:AlternateContent>
            </a:graphicData>
          </a:graphic>
        </p:graphicFrame>
        <p:sp>
          <p:nvSpPr>
            <p:cNvPr id="37" name="矩形 36"/>
            <p:cNvSpPr/>
            <p:nvPr/>
          </p:nvSpPr>
          <p:spPr>
            <a:xfrm>
              <a:off x="1689682" y="2532785"/>
              <a:ext cx="7470355" cy="1815882"/>
            </a:xfrm>
            <a:prstGeom prst="rect">
              <a:avLst/>
            </a:prstGeom>
          </p:spPr>
          <p:txBody>
            <a:bodyPr wrap="square">
              <a:spAutoFit/>
            </a:bodyPr>
            <a:lstStyle/>
            <a:p>
              <a:r>
                <a:rPr lang="en-US" altLang="zh-CN" sz="2800" dirty="0" smtClean="0"/>
                <a:t>Observations that the user makes from the world</a:t>
              </a:r>
            </a:p>
            <a:p>
              <a:endParaRPr lang="en-US" altLang="zh-CN" sz="2800" dirty="0" smtClean="0"/>
            </a:p>
            <a:p>
              <a:r>
                <a:rPr lang="en-US" altLang="zh-CN" sz="2800" dirty="0"/>
                <a:t>Observations that the </a:t>
              </a:r>
              <a:r>
                <a:rPr lang="en-US" altLang="zh-CN" sz="2800" dirty="0" smtClean="0"/>
                <a:t>search engine </a:t>
              </a:r>
              <a:r>
                <a:rPr lang="en-US" altLang="zh-CN" sz="2800" dirty="0"/>
                <a:t>makes from the </a:t>
              </a:r>
              <a:r>
                <a:rPr lang="en-US" altLang="zh-CN" sz="2800" dirty="0" smtClean="0"/>
                <a:t>user</a:t>
              </a:r>
              <a:endParaRPr lang="en-US" altLang="zh-CN" sz="2800" dirty="0"/>
            </a:p>
          </p:txBody>
        </p:sp>
        <p:graphicFrame>
          <p:nvGraphicFramePr>
            <p:cNvPr id="38" name="对象 37"/>
            <p:cNvGraphicFramePr>
              <a:graphicFrameLocks noChangeAspect="1"/>
            </p:cNvGraphicFramePr>
            <p:nvPr>
              <p:extLst>
                <p:ext uri="{D42A27DB-BD31-4B8C-83A1-F6EECF244321}">
                  <p14:modId xmlns:p14="http://schemas.microsoft.com/office/powerpoint/2010/main" val="1728844060"/>
                </p:ext>
              </p:extLst>
            </p:nvPr>
          </p:nvGraphicFramePr>
          <p:xfrm>
            <a:off x="1106872" y="3493091"/>
            <a:ext cx="514350" cy="484188"/>
          </p:xfrm>
          <a:graphic>
            <a:graphicData uri="http://schemas.openxmlformats.org/presentationml/2006/ole">
              <mc:AlternateContent xmlns:mc="http://schemas.openxmlformats.org/markup-compatibility/2006">
                <mc:Choice xmlns:v="urn:schemas-microsoft-com:vml" Requires="v">
                  <p:oleObj spid="_x0000_s9281" name="AxMath" r:id="rId6" imgW="184680" imgH="173160" progId="Equation.AxMath">
                    <p:embed/>
                  </p:oleObj>
                </mc:Choice>
                <mc:Fallback>
                  <p:oleObj name="AxMath" r:id="rId6" imgW="184680" imgH="173160" progId="Equation.AxMath">
                    <p:embed/>
                    <p:pic>
                      <p:nvPicPr>
                        <p:cNvPr id="12" name="对象 11"/>
                        <p:cNvPicPr/>
                        <p:nvPr/>
                      </p:nvPicPr>
                      <p:blipFill>
                        <a:blip r:embed="rId7"/>
                        <a:stretch>
                          <a:fillRect/>
                        </a:stretch>
                      </p:blipFill>
                      <p:spPr>
                        <a:xfrm>
                          <a:off x="1106872" y="3493091"/>
                          <a:ext cx="514350" cy="484188"/>
                        </a:xfrm>
                        <a:prstGeom prst="rect">
                          <a:avLst/>
                        </a:prstGeom>
                      </p:spPr>
                    </p:pic>
                  </p:oleObj>
                </mc:Fallback>
              </mc:AlternateContent>
            </a:graphicData>
          </a:graphic>
        </p:graphicFrame>
      </p:grpSp>
    </p:spTree>
    <p:extLst>
      <p:ext uri="{BB962C8B-B14F-4D97-AF65-F5344CB8AC3E}">
        <p14:creationId xmlns:p14="http://schemas.microsoft.com/office/powerpoint/2010/main" val="1549883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3752" y="2957278"/>
            <a:ext cx="4072271" cy="1084912"/>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6600" dirty="0" smtClean="0">
                <a:solidFill>
                  <a:srgbClr val="555555"/>
                </a:solidFill>
                <a:latin typeface="Georgia" panose="02040502050405020303" pitchFamily="18" charset="0"/>
              </a:rPr>
              <a:t>Thank you</a:t>
            </a:r>
            <a:endParaRPr lang="zh-CN" altLang="zh-CN" sz="6600" dirty="0"/>
          </a:p>
        </p:txBody>
      </p:sp>
    </p:spTree>
    <p:extLst>
      <p:ext uri="{BB962C8B-B14F-4D97-AF65-F5344CB8AC3E}">
        <p14:creationId xmlns:p14="http://schemas.microsoft.com/office/powerpoint/2010/main" val="606164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924642"/>
            <a:ext cx="9059777" cy="1569660"/>
          </a:xfrm>
          <a:prstGeom prst="rect">
            <a:avLst/>
          </a:prstGeom>
          <a:noFill/>
        </p:spPr>
        <p:txBody>
          <a:bodyPr wrap="square" rtlCol="0">
            <a:spAutoFit/>
          </a:bodyPr>
          <a:lstStyle/>
          <a:p>
            <a:r>
              <a:rPr lang="zh-CN" altLang="en-US" sz="2400" dirty="0"/>
              <a:t>在</a:t>
            </a:r>
            <a:r>
              <a:rPr lang="en-US" altLang="zh-CN" sz="2400" dirty="0"/>
              <a:t>&gt;=2 States</a:t>
            </a:r>
            <a:r>
              <a:rPr lang="zh-CN" altLang="en-US" sz="2400" dirty="0"/>
              <a:t>的情况下，</a:t>
            </a:r>
            <a:r>
              <a:rPr lang="en-US" altLang="zh-CN" sz="2400" dirty="0"/>
              <a:t>value function</a:t>
            </a:r>
            <a:r>
              <a:rPr lang="zh-CN" altLang="en-US" sz="2400" dirty="0"/>
              <a:t>的表现形式由直线变为超平面，因为超平面能够用向量表示（向量作为超平面方程的系数），所以</a:t>
            </a:r>
            <a:r>
              <a:rPr lang="en-US" altLang="zh-CN" sz="2400" dirty="0"/>
              <a:t>value function </a:t>
            </a:r>
            <a:r>
              <a:rPr lang="zh-CN" altLang="en-US" sz="2400" dirty="0"/>
              <a:t>也能够用向量表示。</a:t>
            </a:r>
            <a:endParaRPr lang="en-US" altLang="zh-CN" sz="2400" dirty="0"/>
          </a:p>
          <a:p>
            <a:endParaRPr lang="en-US" altLang="zh-CN" sz="2400" dirty="0"/>
          </a:p>
        </p:txBody>
      </p:sp>
      <p:sp>
        <p:nvSpPr>
          <p:cNvPr id="2" name="Rectangle 1"/>
          <p:cNvSpPr>
            <a:spLocks noChangeArrowheads="1"/>
          </p:cNvSpPr>
          <p:nvPr/>
        </p:nvSpPr>
        <p:spPr bwMode="auto">
          <a:xfrm>
            <a:off x="914399" y="2273289"/>
            <a:ext cx="7230978" cy="2654573"/>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685800">
              <a:buFont typeface="Wingdings" panose="05000000000000000000" pitchFamily="2" charset="2"/>
              <a:buChar char="l"/>
            </a:pPr>
            <a:r>
              <a:rPr lang="zh-CN" altLang="zh-CN" sz="2400" dirty="0">
                <a:solidFill>
                  <a:srgbClr val="555555"/>
                </a:solidFill>
                <a:latin typeface="Georgia" panose="02040502050405020303" pitchFamily="18" charset="0"/>
              </a:rPr>
              <a:t> </a:t>
            </a:r>
            <a:r>
              <a:rPr lang="en-US" altLang="zh-CN" sz="2400" dirty="0">
                <a:solidFill>
                  <a:srgbClr val="555555"/>
                </a:solidFill>
                <a:latin typeface="Georgia" panose="02040502050405020303" pitchFamily="18" charset="0"/>
              </a:rPr>
              <a:t>stage: horizon 1</a:t>
            </a:r>
            <a:r>
              <a:rPr lang="zh-CN" altLang="en-US" sz="2400" dirty="0">
                <a:solidFill>
                  <a:srgbClr val="555555"/>
                </a:solidFill>
                <a:latin typeface="Georgia" panose="02040502050405020303" pitchFamily="18" charset="0"/>
              </a:rPr>
              <a:t>时计算称为一个</a:t>
            </a:r>
            <a:r>
              <a:rPr lang="en-US" altLang="zh-CN" sz="2400" dirty="0">
                <a:solidFill>
                  <a:srgbClr val="555555"/>
                </a:solidFill>
                <a:latin typeface="Georgia" panose="02040502050405020303" pitchFamily="18" charset="0"/>
              </a:rPr>
              <a:t>stage, horizon 2</a:t>
            </a:r>
            <a:r>
              <a:rPr lang="zh-CN" altLang="en-US" sz="2400" dirty="0">
                <a:solidFill>
                  <a:srgbClr val="555555"/>
                </a:solidFill>
                <a:latin typeface="Georgia" panose="02040502050405020303" pitchFamily="18" charset="0"/>
              </a:rPr>
              <a:t>时的计算称为另一个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也对应一次</a:t>
            </a:r>
            <a:r>
              <a:rPr lang="en-US" altLang="zh-CN" sz="2400" dirty="0">
                <a:solidFill>
                  <a:srgbClr val="555555"/>
                </a:solidFill>
                <a:latin typeface="Georgia" panose="02040502050405020303" pitchFamily="18" charset="0"/>
              </a:rPr>
              <a:t>value iteration</a:t>
            </a:r>
            <a:r>
              <a:rPr lang="zh-CN" altLang="en-US" sz="2400" dirty="0">
                <a:solidFill>
                  <a:srgbClr val="555555"/>
                </a:solidFill>
                <a:latin typeface="Georgia" panose="02040502050405020303" pitchFamily="18" charset="0"/>
              </a:rPr>
              <a:t>。</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 </a:t>
            </a:r>
            <a:r>
              <a:rPr lang="zh-CN" altLang="en-US" sz="2400" dirty="0">
                <a:solidFill>
                  <a:srgbClr val="555555"/>
                </a:solidFill>
                <a:latin typeface="Georgia" panose="02040502050405020303" pitchFamily="18" charset="0"/>
              </a:rPr>
              <a:t>从上一个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计算得到的（代表当前情况的）超平面的集合</a:t>
            </a:r>
            <a:endParaRPr lang="en-US" altLang="zh-CN" sz="2400" dirty="0">
              <a:solidFill>
                <a:srgbClr val="555555"/>
              </a:solidFill>
              <a:latin typeface="Georgia" panose="02040502050405020303" pitchFamily="18" charset="0"/>
            </a:endParaRPr>
          </a:p>
          <a:p>
            <a:pPr marL="342900" indent="-342900" defTabSz="685800">
              <a:buFont typeface="Wingdings" panose="05000000000000000000" pitchFamily="2" charset="2"/>
              <a:buChar char="l"/>
            </a:pPr>
            <a:r>
              <a:rPr lang="en-US" altLang="zh-CN" sz="2400" dirty="0">
                <a:solidFill>
                  <a:srgbClr val="555555"/>
                </a:solidFill>
                <a:latin typeface="Georgia" panose="02040502050405020303" pitchFamily="18" charset="0"/>
              </a:rPr>
              <a:t>V</a:t>
            </a:r>
            <a:r>
              <a:rPr lang="zh-CN" altLang="en-US" sz="2400" dirty="0">
                <a:solidFill>
                  <a:srgbClr val="555555"/>
                </a:solidFill>
                <a:latin typeface="Georgia" panose="02040502050405020303" pitchFamily="18" charset="0"/>
              </a:rPr>
              <a:t>’</a:t>
            </a:r>
            <a:r>
              <a:rPr lang="en-US" altLang="zh-CN" sz="2400" dirty="0">
                <a:solidFill>
                  <a:srgbClr val="555555"/>
                </a:solidFill>
                <a:latin typeface="Georgia" panose="02040502050405020303" pitchFamily="18" charset="0"/>
              </a:rPr>
              <a:t>: </a:t>
            </a:r>
            <a:r>
              <a:rPr lang="zh-CN" altLang="en-US" sz="2400" dirty="0">
                <a:solidFill>
                  <a:srgbClr val="555555"/>
                </a:solidFill>
                <a:latin typeface="Georgia" panose="02040502050405020303" pitchFamily="18" charset="0"/>
              </a:rPr>
              <a:t>我们想要求的下一个</a:t>
            </a:r>
            <a:r>
              <a:rPr lang="en-US" altLang="zh-CN" sz="2400" dirty="0">
                <a:solidFill>
                  <a:srgbClr val="555555"/>
                </a:solidFill>
                <a:latin typeface="Georgia" panose="02040502050405020303" pitchFamily="18" charset="0"/>
              </a:rPr>
              <a:t>stage</a:t>
            </a:r>
            <a:r>
              <a:rPr lang="zh-CN" altLang="en-US" sz="2400" dirty="0">
                <a:solidFill>
                  <a:srgbClr val="555555"/>
                </a:solidFill>
                <a:latin typeface="Georgia" panose="02040502050405020303" pitchFamily="18" charset="0"/>
              </a:rPr>
              <a:t>的超平面系数向量的集合。</a:t>
            </a:r>
            <a:endParaRPr lang="zh-CN" altLang="zh-CN" sz="2400" dirty="0"/>
          </a:p>
        </p:txBody>
      </p:sp>
      <p:sp>
        <p:nvSpPr>
          <p:cNvPr id="10" name="Rectangle 1"/>
          <p:cNvSpPr>
            <a:spLocks noChangeArrowheads="1"/>
          </p:cNvSpPr>
          <p:nvPr/>
        </p:nvSpPr>
        <p:spPr bwMode="auto">
          <a:xfrm>
            <a:off x="914399" y="5331061"/>
            <a:ext cx="7230978"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2400" dirty="0">
                <a:solidFill>
                  <a:srgbClr val="555555"/>
                </a:solidFill>
                <a:latin typeface="Georgia" panose="02040502050405020303" pitchFamily="18" charset="0"/>
              </a:rPr>
              <a:t>每个</a:t>
            </a:r>
            <a:r>
              <a:rPr lang="en-US" altLang="zh-CN" sz="2400" dirty="0">
                <a:solidFill>
                  <a:srgbClr val="555555"/>
                </a:solidFill>
                <a:latin typeface="Georgia" panose="02040502050405020303" pitchFamily="18" charset="0"/>
              </a:rPr>
              <a:t>vector </a:t>
            </a:r>
            <a:r>
              <a:rPr lang="zh-CN" altLang="en-US" sz="2400" dirty="0">
                <a:solidFill>
                  <a:srgbClr val="555555"/>
                </a:solidFill>
                <a:latin typeface="Georgia" panose="02040502050405020303" pitchFamily="18" charset="0"/>
              </a:rPr>
              <a:t>都对应着一个特定的</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以及根据根据该</a:t>
            </a:r>
            <a:r>
              <a:rPr lang="en-US" altLang="zh-CN" sz="2400" dirty="0">
                <a:solidFill>
                  <a:srgbClr val="555555"/>
                </a:solidFill>
                <a:latin typeface="Georgia" panose="02040502050405020303" pitchFamily="18" charset="0"/>
              </a:rPr>
              <a:t>strategy</a:t>
            </a:r>
            <a:r>
              <a:rPr lang="zh-CN" altLang="en-US" sz="2400" dirty="0">
                <a:solidFill>
                  <a:srgbClr val="555555"/>
                </a:solidFill>
                <a:latin typeface="Georgia" panose="02040502050405020303" pitchFamily="18" charset="0"/>
              </a:rPr>
              <a:t>行动的</a:t>
            </a:r>
            <a:r>
              <a:rPr lang="en-US" altLang="zh-CN" sz="2400" dirty="0">
                <a:solidFill>
                  <a:srgbClr val="555555"/>
                </a:solidFill>
                <a:latin typeface="Georgia" panose="02040502050405020303" pitchFamily="18" charset="0"/>
              </a:rPr>
              <a:t>value</a:t>
            </a:r>
            <a:r>
              <a:rPr lang="zh-CN" altLang="en-US" sz="2400" dirty="0">
                <a:solidFill>
                  <a:srgbClr val="555555"/>
                </a:solidFill>
                <a:latin typeface="Georgia" panose="02040502050405020303" pitchFamily="18" charset="0"/>
              </a:rPr>
              <a:t>。</a:t>
            </a:r>
            <a:endParaRPr lang="zh-CN" altLang="zh-CN" sz="2400" dirty="0"/>
          </a:p>
        </p:txBody>
      </p:sp>
      <p:grpSp>
        <p:nvGrpSpPr>
          <p:cNvPr id="7" name="组合 6"/>
          <p:cNvGrpSpPr/>
          <p:nvPr/>
        </p:nvGrpSpPr>
        <p:grpSpPr>
          <a:xfrm>
            <a:off x="0" y="0"/>
            <a:ext cx="7878727" cy="461665"/>
            <a:chOff x="0" y="0"/>
            <a:chExt cx="4794475" cy="461665"/>
          </a:xfrm>
        </p:grpSpPr>
        <p:sp>
          <p:nvSpPr>
            <p:cNvPr id="11" name="文本框 10"/>
            <p:cNvSpPr txBox="1"/>
            <p:nvPr/>
          </p:nvSpPr>
          <p:spPr>
            <a:xfrm>
              <a:off x="0" y="0"/>
              <a:ext cx="4794475" cy="461665"/>
            </a:xfrm>
            <a:prstGeom prst="rect">
              <a:avLst/>
            </a:prstGeom>
            <a:noFill/>
          </p:spPr>
          <p:txBody>
            <a:bodyPr wrap="square" rtlCol="0">
              <a:spAutoFit/>
            </a:bodyPr>
            <a:lstStyle/>
            <a:p>
              <a:r>
                <a:rPr lang="zh-CN" altLang="en-US" sz="2400" b="1" dirty="0">
                  <a:solidFill>
                    <a:schemeClr val="bg1">
                      <a:lumMod val="75000"/>
                    </a:schemeClr>
                  </a:solidFill>
                </a:rPr>
                <a:t>细节</a:t>
              </a:r>
              <a:r>
                <a:rPr lang="en-US" altLang="zh-CN" sz="2400" b="1" dirty="0" smtClean="0">
                  <a:solidFill>
                    <a:schemeClr val="bg1">
                      <a:lumMod val="75000"/>
                    </a:schemeClr>
                  </a:solidFill>
                </a:rPr>
                <a:t>Basic Solution Form</a:t>
              </a:r>
              <a:endParaRPr lang="zh-CN" altLang="en-US" sz="2000" b="1" u="sng" dirty="0">
                <a:solidFill>
                  <a:srgbClr val="FF0000"/>
                </a:solidFill>
              </a:endParaRPr>
            </a:p>
          </p:txBody>
        </p:sp>
        <p:cxnSp>
          <p:nvCxnSpPr>
            <p:cNvPr id="12" name="直接连接符 11"/>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4222" y="1710351"/>
            <a:ext cx="5835640" cy="3478268"/>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78845"/>
              <a:chOff x="2450429" y="2670803"/>
              <a:chExt cx="1672386" cy="2678845"/>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16" name="文本框 15"/>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17" name="文本框 16"/>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nvGrpSpPr>
            <p:cNvPr id="19" name="组合 18"/>
            <p:cNvGrpSpPr/>
            <p:nvPr/>
          </p:nvGrpSpPr>
          <p:grpSpPr>
            <a:xfrm>
              <a:off x="6470983" y="2716378"/>
              <a:ext cx="1672386" cy="2678845"/>
              <a:chOff x="2450429" y="2670803"/>
              <a:chExt cx="1672386" cy="2678845"/>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79670"/>
              </a:xfrm>
              <a:prstGeom prst="rect">
                <a:avLst/>
              </a:prstGeom>
              <a:noFill/>
            </p:spPr>
            <p:txBody>
              <a:bodyPr wrap="square" rtlCol="0">
                <a:spAutoFit/>
              </a:bodyPr>
              <a:lstStyle/>
              <a:p>
                <a:r>
                  <a:rPr lang="en-US" altLang="zh-CN" sz="1350" dirty="0"/>
                  <a:t>v</a:t>
                </a:r>
                <a:endParaRPr lang="zh-CN" altLang="en-US" sz="1350" dirty="0"/>
              </a:p>
            </p:txBody>
          </p:sp>
          <p:sp>
            <p:nvSpPr>
              <p:cNvPr id="23" name="文本框 22"/>
              <p:cNvSpPr txBox="1"/>
              <p:nvPr/>
            </p:nvSpPr>
            <p:spPr>
              <a:xfrm>
                <a:off x="3144252" y="4969978"/>
                <a:ext cx="320843" cy="379670"/>
              </a:xfrm>
              <a:prstGeom prst="rect">
                <a:avLst/>
              </a:prstGeom>
              <a:noFill/>
            </p:spPr>
            <p:txBody>
              <a:bodyPr wrap="square" rtlCol="0">
                <a:spAutoFit/>
              </a:bodyPr>
              <a:lstStyle/>
              <a:p>
                <a:r>
                  <a:rPr lang="en-US" altLang="zh-CN" sz="1350" dirty="0"/>
                  <a:t>b</a:t>
                </a:r>
                <a:endParaRPr lang="zh-CN" altLang="en-US" sz="1350" dirty="0"/>
              </a:p>
            </p:txBody>
          </p:sp>
          <p:sp>
            <p:nvSpPr>
              <p:cNvPr id="24" name="文本框 23"/>
              <p:cNvSpPr txBox="1"/>
              <p:nvPr/>
            </p:nvSpPr>
            <p:spPr>
              <a:xfrm>
                <a:off x="3144252" y="2670803"/>
                <a:ext cx="978563" cy="584109"/>
              </a:xfrm>
              <a:prstGeom prst="rect">
                <a:avLst/>
              </a:prstGeom>
              <a:noFill/>
            </p:spPr>
            <p:txBody>
              <a:bodyPr wrap="square" rtlCol="0">
                <a:spAutoFit/>
              </a:bodyPr>
              <a:lstStyle/>
              <a:p>
                <a:r>
                  <a:rPr lang="en-US" altLang="zh-CN" sz="2400" b="1" dirty="0"/>
                  <a:t>(</a:t>
                </a:r>
                <a:r>
                  <a:rPr lang="en-US" altLang="zh-CN" sz="2400" b="1" dirty="0" err="1"/>
                  <a:t>b,v</a:t>
                </a:r>
                <a:r>
                  <a:rPr lang="en-US" altLang="zh-CN" sz="2400" b="1" dirty="0"/>
                  <a:t>)</a:t>
                </a:r>
                <a:endParaRPr lang="zh-CN" altLang="en-US" sz="2400" b="1" dirty="0"/>
              </a:p>
            </p:txBody>
          </p:sp>
        </p:grpSp>
      </p:grpSp>
      <p:pic>
        <p:nvPicPr>
          <p:cNvPr id="26" name="图片 25"/>
          <p:cNvPicPr>
            <a:picLocks noChangeAspect="1"/>
          </p:cNvPicPr>
          <p:nvPr/>
        </p:nvPicPr>
        <p:blipFill rotWithShape="1">
          <a:blip r:embed="rId4"/>
          <a:srcRect l="11474" t="35482" r="62168" b="40472"/>
          <a:stretch/>
        </p:blipFill>
        <p:spPr>
          <a:xfrm>
            <a:off x="6214656" y="2840545"/>
            <a:ext cx="2796974" cy="1435289"/>
          </a:xfrm>
          <a:prstGeom prst="rect">
            <a:avLst/>
          </a:prstGeom>
        </p:spPr>
      </p:pic>
      <p:grpSp>
        <p:nvGrpSpPr>
          <p:cNvPr id="27" name="组合 26"/>
          <p:cNvGrpSpPr/>
          <p:nvPr/>
        </p:nvGrpSpPr>
        <p:grpSpPr>
          <a:xfrm>
            <a:off x="0" y="0"/>
            <a:ext cx="7878727" cy="461665"/>
            <a:chOff x="0" y="0"/>
            <a:chExt cx="4794475" cy="461665"/>
          </a:xfrm>
        </p:grpSpPr>
        <p:sp>
          <p:nvSpPr>
            <p:cNvPr id="28" name="文本框 27"/>
            <p:cNvSpPr txBox="1"/>
            <p:nvPr/>
          </p:nvSpPr>
          <p:spPr>
            <a:xfrm>
              <a:off x="0" y="0"/>
              <a:ext cx="4794475" cy="461665"/>
            </a:xfrm>
            <a:prstGeom prst="rect">
              <a:avLst/>
            </a:prstGeom>
            <a:noFill/>
          </p:spPr>
          <p:txBody>
            <a:bodyPr wrap="square" rtlCol="0">
              <a:spAutoFit/>
            </a:bodyPr>
            <a:lstStyle/>
            <a:p>
              <a:r>
                <a:rPr lang="zh-CN" altLang="en-US" sz="2400" b="1" dirty="0" smtClean="0"/>
                <a:t>细节</a:t>
              </a:r>
              <a:r>
                <a:rPr lang="en-US" altLang="zh-CN" sz="2400" b="1" dirty="0" smtClean="0">
                  <a:solidFill>
                    <a:schemeClr val="bg1">
                      <a:lumMod val="75000"/>
                    </a:schemeClr>
                  </a:solidFill>
                </a:rPr>
                <a:t>POMDP – Basic Solution Form</a:t>
              </a:r>
              <a:endParaRPr lang="zh-CN" altLang="en-US" sz="2000" b="1" u="sng" dirty="0">
                <a:solidFill>
                  <a:srgbClr val="FF0000"/>
                </a:solidFill>
              </a:endParaRPr>
            </a:p>
          </p:txBody>
        </p:sp>
        <p:cxnSp>
          <p:nvCxnSpPr>
            <p:cNvPr id="29" name="直接连接符 2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1590477"/>
            <a:ext cx="8975554" cy="3188568"/>
          </a:xfrm>
          <a:prstGeom prst="rect">
            <a:avLst/>
          </a:prstGeom>
        </p:spPr>
      </p:pic>
      <p:sp>
        <p:nvSpPr>
          <p:cNvPr id="4" name="文本框 3"/>
          <p:cNvSpPr txBox="1"/>
          <p:nvPr/>
        </p:nvSpPr>
        <p:spPr>
          <a:xfrm>
            <a:off x="613610" y="4671260"/>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1" name="文本框 10"/>
          <p:cNvSpPr txBox="1"/>
          <p:nvPr/>
        </p:nvSpPr>
        <p:spPr>
          <a:xfrm>
            <a:off x="1768642" y="4671260"/>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2" name="文本框 11"/>
          <p:cNvSpPr txBox="1"/>
          <p:nvPr/>
        </p:nvSpPr>
        <p:spPr>
          <a:xfrm>
            <a:off x="2737183" y="4647196"/>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3" name="文本框 12"/>
          <p:cNvSpPr txBox="1"/>
          <p:nvPr/>
        </p:nvSpPr>
        <p:spPr>
          <a:xfrm>
            <a:off x="3519235" y="4659228"/>
            <a:ext cx="372980" cy="300082"/>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4" name="文本框 13"/>
          <p:cNvSpPr txBox="1"/>
          <p:nvPr/>
        </p:nvSpPr>
        <p:spPr>
          <a:xfrm>
            <a:off x="4599070" y="4671259"/>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5" name="文本框 14"/>
          <p:cNvSpPr txBox="1"/>
          <p:nvPr/>
        </p:nvSpPr>
        <p:spPr>
          <a:xfrm>
            <a:off x="687153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6" name="文本框 15"/>
          <p:cNvSpPr txBox="1"/>
          <p:nvPr/>
        </p:nvSpPr>
        <p:spPr>
          <a:xfrm>
            <a:off x="6421855" y="4659228"/>
            <a:ext cx="372980" cy="300082"/>
          </a:xfrm>
          <a:prstGeom prst="rect">
            <a:avLst/>
          </a:prstGeom>
          <a:noFill/>
        </p:spPr>
        <p:txBody>
          <a:bodyPr wrap="square" rtlCol="0">
            <a:spAutoFit/>
          </a:bodyPr>
          <a:lstStyle/>
          <a:p>
            <a:r>
              <a:rPr lang="en-US" altLang="zh-CN" sz="1350" dirty="0">
                <a:solidFill>
                  <a:schemeClr val="bg1"/>
                </a:solidFill>
              </a:rPr>
              <a:t>a1</a:t>
            </a:r>
            <a:endParaRPr lang="zh-CN" altLang="en-US" sz="1350" dirty="0">
              <a:solidFill>
                <a:schemeClr val="bg1"/>
              </a:solidFill>
            </a:endParaRPr>
          </a:p>
        </p:txBody>
      </p:sp>
      <p:sp>
        <p:nvSpPr>
          <p:cNvPr id="17" name="文本框 16"/>
          <p:cNvSpPr txBox="1"/>
          <p:nvPr/>
        </p:nvSpPr>
        <p:spPr>
          <a:xfrm>
            <a:off x="7816765" y="4671259"/>
            <a:ext cx="316583" cy="507831"/>
          </a:xfrm>
          <a:prstGeom prst="rect">
            <a:avLst/>
          </a:prstGeom>
          <a:noFill/>
        </p:spPr>
        <p:txBody>
          <a:bodyPr wrap="square" rtlCol="0">
            <a:spAutoFit/>
          </a:bodyPr>
          <a:lstStyle/>
          <a:p>
            <a:r>
              <a:rPr lang="en-US" altLang="zh-CN" sz="1350" dirty="0">
                <a:solidFill>
                  <a:schemeClr val="bg1"/>
                </a:solidFill>
              </a:rPr>
              <a:t>a2</a:t>
            </a:r>
            <a:endParaRPr lang="zh-CN" altLang="en-US" sz="1350" dirty="0">
              <a:solidFill>
                <a:schemeClr val="bg1"/>
              </a:solidFill>
            </a:endParaRPr>
          </a:p>
        </p:txBody>
      </p:sp>
      <p:sp>
        <p:nvSpPr>
          <p:cNvPr id="18" name="文本框 17"/>
          <p:cNvSpPr txBox="1"/>
          <p:nvPr/>
        </p:nvSpPr>
        <p:spPr>
          <a:xfrm>
            <a:off x="8717628" y="4671259"/>
            <a:ext cx="372980" cy="300082"/>
          </a:xfrm>
          <a:prstGeom prst="rect">
            <a:avLst/>
          </a:prstGeom>
          <a:noFill/>
        </p:spPr>
        <p:txBody>
          <a:bodyPr wrap="square" rtlCol="0">
            <a:spAutoFit/>
          </a:bodyPr>
          <a:lstStyle/>
          <a:p>
            <a:r>
              <a:rPr lang="en-US" altLang="zh-CN" sz="1350" dirty="0">
                <a:solidFill>
                  <a:schemeClr val="bg1">
                    <a:lumMod val="50000"/>
                  </a:schemeClr>
                </a:solidFill>
              </a:rPr>
              <a:t>a1</a:t>
            </a:r>
            <a:endParaRPr lang="zh-CN" altLang="en-US" sz="1350" dirty="0">
              <a:solidFill>
                <a:schemeClr val="bg1">
                  <a:lumMod val="50000"/>
                </a:schemeClr>
              </a:solidFill>
            </a:endParaRPr>
          </a:p>
        </p:txBody>
      </p:sp>
      <p:sp>
        <p:nvSpPr>
          <p:cNvPr id="19" name="矩形 18"/>
          <p:cNvSpPr/>
          <p:nvPr/>
        </p:nvSpPr>
        <p:spPr>
          <a:xfrm>
            <a:off x="360946" y="1665163"/>
            <a:ext cx="505328" cy="415498"/>
          </a:xfrm>
          <a:prstGeom prst="rect">
            <a:avLst/>
          </a:prstGeom>
        </p:spPr>
        <p:txBody>
          <a:bodyPr wrap="square">
            <a:spAutoFit/>
          </a:bodyPr>
          <a:lstStyle/>
          <a:p>
            <a:r>
              <a:rPr lang="en-US" altLang="zh-CN" sz="2100" dirty="0"/>
              <a:t>S()</a:t>
            </a:r>
          </a:p>
        </p:txBody>
      </p:sp>
      <p:sp>
        <p:nvSpPr>
          <p:cNvPr id="20" name="Rectangle 1"/>
          <p:cNvSpPr>
            <a:spLocks noChangeArrowheads="1"/>
          </p:cNvSpPr>
          <p:nvPr/>
        </p:nvSpPr>
        <p:spPr bwMode="auto">
          <a:xfrm>
            <a:off x="369971" y="4779046"/>
            <a:ext cx="8831178" cy="11772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dirty="0">
                <a:solidFill>
                  <a:srgbClr val="555555"/>
                </a:solidFill>
                <a:latin typeface="Georgia" panose="02040502050405020303" pitchFamily="18" charset="0"/>
              </a:rPr>
              <a:t>Next we find the value function by adding the immediate rewards and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 for each of the useful strategies. The partition that this value function will impose is easy to construct by simply looking at the partitions of the </a:t>
            </a:r>
            <a:r>
              <a:rPr lang="zh-CN" altLang="zh-CN" dirty="0">
                <a:solidFill>
                  <a:srgbClr val="555555"/>
                </a:solidFill>
                <a:latin typeface="Arial Unicode MS" panose="020B0604020202020204" pitchFamily="34" charset="-122"/>
              </a:rPr>
              <a:t>S()</a:t>
            </a:r>
            <a:r>
              <a:rPr lang="zh-CN" altLang="zh-CN" dirty="0">
                <a:solidFill>
                  <a:srgbClr val="555555"/>
                </a:solidFill>
                <a:latin typeface="Georgia" panose="02040502050405020303" pitchFamily="18" charset="0"/>
              </a:rPr>
              <a:t> functions.</a:t>
            </a:r>
            <a:r>
              <a:rPr lang="zh-CN" altLang="zh-CN" dirty="0"/>
              <a:t> </a:t>
            </a:r>
          </a:p>
        </p:txBody>
      </p:sp>
      <p:sp>
        <p:nvSpPr>
          <p:cNvPr id="21" name="文本框 20"/>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0946414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336884" y="1863113"/>
            <a:ext cx="3717758" cy="3522086"/>
          </a:xfrm>
          <a:prstGeom prst="rect">
            <a:avLst/>
          </a:prstGeom>
        </p:spPr>
      </p:pic>
      <p:pic>
        <p:nvPicPr>
          <p:cNvPr id="5" name="图片 4"/>
          <p:cNvPicPr>
            <a:picLocks noChangeAspect="1"/>
          </p:cNvPicPr>
          <p:nvPr/>
        </p:nvPicPr>
        <p:blipFill rotWithShape="1">
          <a:blip r:embed="rId4"/>
          <a:srcRect l="10228" t="32727" r="65199" b="26616"/>
          <a:stretch/>
        </p:blipFill>
        <p:spPr>
          <a:xfrm>
            <a:off x="4788568" y="1992503"/>
            <a:ext cx="3645569" cy="3392696"/>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6897737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691688"/>
            <a:ext cx="4608846" cy="2304425"/>
          </a:xfrm>
          <a:prstGeom prst="rect">
            <a:avLst/>
          </a:prstGeom>
        </p:spPr>
      </p:pic>
      <p:pic>
        <p:nvPicPr>
          <p:cNvPr id="7" name="图片 6"/>
          <p:cNvPicPr>
            <a:picLocks noChangeAspect="1"/>
          </p:cNvPicPr>
          <p:nvPr/>
        </p:nvPicPr>
        <p:blipFill rotWithShape="1">
          <a:blip r:embed="rId3"/>
          <a:srcRect l="12467" t="64596" r="67718" b="9746"/>
          <a:stretch/>
        </p:blipFill>
        <p:spPr>
          <a:xfrm>
            <a:off x="5426242" y="2499184"/>
            <a:ext cx="3477718" cy="2533025"/>
          </a:xfrm>
          <a:prstGeom prst="rect">
            <a:avLst/>
          </a:prstGeom>
        </p:spPr>
      </p:pic>
      <p:sp>
        <p:nvSpPr>
          <p:cNvPr id="9" name="文本框 8"/>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FF0000"/>
                </a:solidFill>
              </a:rPr>
              <a:t>Computing </a:t>
            </a:r>
            <a:r>
              <a:rPr lang="en-US" altLang="zh-CN" sz="1500" b="1" u="sng" dirty="0">
                <a:solidFill>
                  <a:srgbClr val="FF0000"/>
                </a:solidFill>
              </a:rPr>
              <a:t>the Final Belief State Value</a:t>
            </a:r>
            <a:endParaRPr lang="zh-CN" altLang="en-US" sz="1500" b="1" u="sng" dirty="0">
              <a:solidFill>
                <a:srgbClr val="FF0000"/>
              </a:solidFill>
            </a:endParaRPr>
          </a:p>
        </p:txBody>
      </p:sp>
    </p:spTree>
    <p:extLst>
      <p:ext uri="{BB962C8B-B14F-4D97-AF65-F5344CB8AC3E}">
        <p14:creationId xmlns:p14="http://schemas.microsoft.com/office/powerpoint/2010/main" val="2909752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84222" y="1283800"/>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84222" y="1950982"/>
            <a:ext cx="1972947" cy="1240395"/>
          </a:xfrm>
          <a:prstGeom prst="rect">
            <a:avLst/>
          </a:prstGeom>
        </p:spPr>
      </p:pic>
      <p:sp>
        <p:nvSpPr>
          <p:cNvPr id="2" name="Rectangle 1"/>
          <p:cNvSpPr>
            <a:spLocks noChangeArrowheads="1"/>
          </p:cNvSpPr>
          <p:nvPr/>
        </p:nvSpPr>
        <p:spPr bwMode="auto">
          <a:xfrm>
            <a:off x="2057170" y="1819338"/>
            <a:ext cx="7002606" cy="3947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2100" dirty="0">
                <a:solidFill>
                  <a:srgbClr val="555555"/>
                </a:solidFill>
                <a:latin typeface="Georgia" panose="02040502050405020303" pitchFamily="18" charset="0"/>
              </a:rPr>
              <a:t> Suppose that we compute the values of the resulting belief states for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and all three observations and find that the values for each resulting belief state are: </a:t>
            </a:r>
            <a:r>
              <a:rPr lang="zh-CN" altLang="zh-CN" sz="2100" dirty="0">
                <a:solidFill>
                  <a:srgbClr val="555555"/>
                </a:solidFill>
                <a:latin typeface="Arial Unicode MS" panose="020B0604020202020204" pitchFamily="34" charset="-122"/>
              </a:rPr>
              <a:t>z1:0.8, z2:0.7, z3:1.2</a:t>
            </a:r>
            <a:r>
              <a:rPr lang="zh-CN" altLang="zh-CN" sz="2100" dirty="0">
                <a:solidFill>
                  <a:srgbClr val="555555"/>
                </a:solidFill>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lang="zh-CN" altLang="zh-CN" sz="2100" dirty="0">
                <a:solidFill>
                  <a:srgbClr val="555555"/>
                </a:solidFill>
                <a:latin typeface="Arial Unicode MS" panose="020B0604020202020204" pitchFamily="34" charset="-122"/>
              </a:rPr>
              <a:t>z1:0.6, z2:0.25, z3:0.15</a:t>
            </a:r>
            <a:r>
              <a:rPr lang="zh-CN" altLang="zh-CN" sz="2100" dirty="0">
                <a:solidFill>
                  <a:srgbClr val="555555"/>
                </a:solidFill>
                <a:latin typeface="Georgia" panose="02040502050405020303" pitchFamily="18" charset="0"/>
              </a:rPr>
              <a:t>. Then the horizon </a:t>
            </a:r>
            <a:r>
              <a:rPr lang="zh-CN" altLang="zh-CN" sz="2100" dirty="0">
                <a:solidFill>
                  <a:srgbClr val="555555"/>
                </a:solidFill>
                <a:latin typeface="Arial Unicode MS" panose="020B0604020202020204" pitchFamily="34" charset="-122"/>
              </a:rPr>
              <a:t>2</a:t>
            </a:r>
            <a:r>
              <a:rPr lang="zh-CN" altLang="zh-CN" sz="2100" dirty="0">
                <a:solidFill>
                  <a:srgbClr val="555555"/>
                </a:solidFill>
                <a:latin typeface="Georgia" panose="02040502050405020303" pitchFamily="18" charset="0"/>
              </a:rPr>
              <a:t> value of the belief state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 when we fix the action at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is </a:t>
            </a:r>
            <a:r>
              <a:rPr lang="zh-CN" altLang="zh-CN" sz="2100" dirty="0">
                <a:solidFill>
                  <a:srgbClr val="555555"/>
                </a:solidFill>
                <a:latin typeface="Arial Unicode MS" panose="020B0604020202020204" pitchFamily="34" charset="-122"/>
              </a:rPr>
              <a:t>0.6x0.8 + 0.25x0.7 + 0.15x1.2 = 0.835</a:t>
            </a:r>
            <a:r>
              <a:rPr lang="zh-CN" altLang="zh-CN" sz="2100" dirty="0">
                <a:solidFill>
                  <a:srgbClr val="555555"/>
                </a:solidFill>
                <a:latin typeface="Georgia" panose="02040502050405020303" pitchFamily="18" charset="0"/>
              </a:rPr>
              <a:t> plus the immediate reward of doing action </a:t>
            </a:r>
            <a:r>
              <a:rPr lang="zh-CN" altLang="zh-CN" sz="2100" dirty="0">
                <a:solidFill>
                  <a:srgbClr val="555555"/>
                </a:solidFill>
                <a:latin typeface="Arial Unicode MS" panose="020B0604020202020204" pitchFamily="34" charset="-122"/>
              </a:rPr>
              <a:t>a1</a:t>
            </a:r>
            <a:r>
              <a:rPr lang="zh-CN" altLang="zh-CN" sz="2100" dirty="0">
                <a:solidFill>
                  <a:srgbClr val="555555"/>
                </a:solidFill>
                <a:latin typeface="Georgia" panose="02040502050405020303" pitchFamily="18" charset="0"/>
              </a:rPr>
              <a:t> in </a:t>
            </a:r>
            <a:r>
              <a:rPr lang="zh-CN" altLang="zh-CN" sz="2100" dirty="0">
                <a:solidFill>
                  <a:srgbClr val="555555"/>
                </a:solidFill>
                <a:latin typeface="Arial Unicode MS" panose="020B0604020202020204" pitchFamily="34" charset="-122"/>
              </a:rPr>
              <a:t>b</a:t>
            </a:r>
            <a:r>
              <a:rPr lang="zh-CN" altLang="zh-CN" sz="2100" dirty="0">
                <a:solidFill>
                  <a:srgbClr val="555555"/>
                </a:solidFill>
                <a:latin typeface="Georgia" panose="02040502050405020303" pitchFamily="18" charset="0"/>
              </a:rPr>
              <a:t>.</a:t>
            </a:r>
            <a:r>
              <a:rPr lang="zh-CN" altLang="zh-CN" sz="2100" dirty="0"/>
              <a:t> </a:t>
            </a:r>
          </a:p>
        </p:txBody>
      </p:sp>
      <p:sp>
        <p:nvSpPr>
          <p:cNvPr id="7" name="文本框 6"/>
          <p:cNvSpPr txBox="1"/>
          <p:nvPr/>
        </p:nvSpPr>
        <p:spPr>
          <a:xfrm>
            <a:off x="-1" y="857250"/>
            <a:ext cx="9059777" cy="461665"/>
          </a:xfrm>
          <a:prstGeom prst="rect">
            <a:avLst/>
          </a:prstGeom>
          <a:noFill/>
        </p:spPr>
        <p:txBody>
          <a:bodyPr wrap="square" rtlCol="0">
            <a:spAutoFit/>
          </a:bodyPr>
          <a:lstStyle/>
          <a:p>
            <a:r>
              <a:rPr lang="zh-CN" altLang="en-US" sz="2400" dirty="0" smtClean="0"/>
              <a:t>细节</a:t>
            </a:r>
            <a:r>
              <a:rPr lang="en-US" altLang="zh-CN" sz="1500" b="1" u="sng" dirty="0" smtClean="0">
                <a:solidFill>
                  <a:srgbClr val="7030A0"/>
                </a:solidFill>
              </a:rPr>
              <a:t>Computing </a:t>
            </a:r>
            <a:r>
              <a:rPr lang="en-US" altLang="zh-CN" sz="1500" b="1" u="sng" dirty="0">
                <a:solidFill>
                  <a:srgbClr val="7030A0"/>
                </a:solidFill>
              </a:rPr>
              <a:t>All Belief State Values from an Action and Observation </a:t>
            </a:r>
            <a:endParaRPr lang="zh-CN" altLang="en-US" sz="15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49" y="411495"/>
            <a:ext cx="7886700" cy="4351338"/>
          </a:xfrm>
        </p:spPr>
        <p:txBody>
          <a:bodyPr/>
          <a:lstStyle/>
          <a:p>
            <a:r>
              <a:rPr lang="zh-CN" altLang="en-US" dirty="0" smtClean="0"/>
              <a:t>问题：</a:t>
            </a:r>
            <a:endParaRPr lang="en-US" altLang="zh-CN" dirty="0" smtClean="0"/>
          </a:p>
          <a:p>
            <a:pPr marL="0" indent="0">
              <a:buNone/>
            </a:pPr>
            <a:r>
              <a:rPr lang="zh-CN" altLang="en-US" dirty="0" smtClean="0"/>
              <a:t>为什么能够将不同年份不同的</a:t>
            </a:r>
            <a:r>
              <a:rPr lang="en-US" altLang="zh-CN" dirty="0" err="1" smtClean="0"/>
              <a:t>tpoic</a:t>
            </a:r>
            <a:r>
              <a:rPr lang="zh-CN" altLang="en-US" dirty="0" smtClean="0"/>
              <a:t>的</a:t>
            </a:r>
            <a:r>
              <a:rPr lang="en-US" altLang="zh-CN" dirty="0" smtClean="0"/>
              <a:t>session search</a:t>
            </a:r>
            <a:r>
              <a:rPr lang="zh-CN" altLang="en-US" dirty="0" smtClean="0"/>
              <a:t>数据放在一起作为一个训练样本？</a:t>
            </a:r>
            <a:endParaRPr lang="en-US" altLang="zh-CN" dirty="0" smtClean="0"/>
          </a:p>
          <a:p>
            <a:pPr marL="457200" lvl="1" indent="0">
              <a:buNone/>
            </a:pPr>
            <a:r>
              <a:rPr lang="en-US" altLang="zh-CN" dirty="0" smtClean="0"/>
              <a:t>topic </a:t>
            </a:r>
            <a:r>
              <a:rPr lang="zh-CN" altLang="en-US" dirty="0" smtClean="0"/>
              <a:t>无关的。用户的在每个</a:t>
            </a:r>
            <a:r>
              <a:rPr lang="en-US" altLang="zh-CN" dirty="0" smtClean="0"/>
              <a:t>interaction</a:t>
            </a:r>
            <a:r>
              <a:rPr lang="zh-CN" altLang="en-US" dirty="0" smtClean="0"/>
              <a:t>的状态的判断和</a:t>
            </a:r>
            <a:r>
              <a:rPr lang="en-US" altLang="zh-CN" dirty="0" smtClean="0"/>
              <a:t>topic</a:t>
            </a:r>
            <a:r>
              <a:rPr lang="zh-CN" altLang="en-US" dirty="0" smtClean="0"/>
              <a:t>的内容无关，所以可以这么认为</a:t>
            </a:r>
            <a:r>
              <a:rPr lang="en-US" altLang="zh-CN" dirty="0" smtClean="0"/>
              <a:t>.</a:t>
            </a:r>
          </a:p>
          <a:p>
            <a:pPr marL="457200" lvl="1" indent="0">
              <a:buNone/>
            </a:pPr>
            <a:r>
              <a:rPr lang="en-US" altLang="zh-CN" dirty="0" smtClean="0"/>
              <a:t>(</a:t>
            </a:r>
            <a:r>
              <a:rPr lang="zh-CN" altLang="en-US" dirty="0" smtClean="0"/>
              <a:t>那么是不是和</a:t>
            </a:r>
            <a:r>
              <a:rPr lang="en-US" altLang="zh-CN" dirty="0" smtClean="0"/>
              <a:t>session</a:t>
            </a:r>
            <a:r>
              <a:rPr lang="zh-CN" altLang="en-US" dirty="0" smtClean="0"/>
              <a:t>的时序也无关呢？按照时序排序再考虑能够考虑进时序的影响吧？</a:t>
            </a:r>
            <a:r>
              <a:rPr lang="en-US" altLang="zh-CN" dirty="0" smtClean="0"/>
              <a:t>)</a:t>
            </a:r>
          </a:p>
          <a:p>
            <a:pPr marL="457200" lvl="1" indent="0">
              <a:buNone/>
            </a:pPr>
            <a:endParaRPr lang="en-US" altLang="zh-CN" dirty="0" smtClean="0"/>
          </a:p>
          <a:p>
            <a:pPr marL="0" indent="0">
              <a:buNone/>
            </a:pPr>
            <a:r>
              <a:rPr lang="zh-CN" altLang="en-US" dirty="0" smtClean="0"/>
              <a:t>到底如何标注</a:t>
            </a:r>
            <a:r>
              <a:rPr lang="en-US" altLang="zh-CN" dirty="0" smtClean="0"/>
              <a:t>action?</a:t>
            </a:r>
          </a:p>
          <a:p>
            <a:pPr marL="0" indent="0">
              <a:buNone/>
            </a:pPr>
            <a:r>
              <a:rPr lang="zh-CN" altLang="en-US" dirty="0"/>
              <a:t>两</a:t>
            </a:r>
            <a:r>
              <a:rPr lang="zh-CN" altLang="en-US" dirty="0" smtClean="0"/>
              <a:t>个不同</a:t>
            </a:r>
            <a:r>
              <a:rPr lang="en-US" altLang="zh-CN" dirty="0" smtClean="0"/>
              <a:t>topic</a:t>
            </a:r>
            <a:r>
              <a:rPr lang="zh-CN" altLang="en-US" dirty="0" smtClean="0"/>
              <a:t>间的分界线怎么处理？</a:t>
            </a:r>
            <a:endParaRPr lang="zh-CN" altLang="en-US" dirty="0"/>
          </a:p>
        </p:txBody>
      </p:sp>
    </p:spTree>
    <p:extLst>
      <p:ext uri="{BB962C8B-B14F-4D97-AF65-F5344CB8AC3E}">
        <p14:creationId xmlns:p14="http://schemas.microsoft.com/office/powerpoint/2010/main" val="1937455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333248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Hidden Markov Model</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a:srcRect l="56453" t="40510" r="32368" b="52142"/>
          <a:stretch/>
        </p:blipFill>
        <p:spPr>
          <a:xfrm>
            <a:off x="5661059" y="843328"/>
            <a:ext cx="3238582" cy="1187177"/>
          </a:xfrm>
          <a:prstGeom prst="rect">
            <a:avLst/>
          </a:prstGeom>
        </p:spPr>
      </p:pic>
      <p:grpSp>
        <p:nvGrpSpPr>
          <p:cNvPr id="29" name="组合 28"/>
          <p:cNvGrpSpPr/>
          <p:nvPr/>
        </p:nvGrpSpPr>
        <p:grpSpPr>
          <a:xfrm>
            <a:off x="500782" y="597789"/>
            <a:ext cx="4732020" cy="1680539"/>
            <a:chOff x="4191000" y="2791886"/>
            <a:chExt cx="4732020" cy="1680539"/>
          </a:xfrm>
        </p:grpSpPr>
        <p:sp>
          <p:nvSpPr>
            <p:cNvPr id="30" name="文本框 29"/>
            <p:cNvSpPr txBox="1"/>
            <p:nvPr/>
          </p:nvSpPr>
          <p:spPr>
            <a:xfrm>
              <a:off x="4191000" y="3105149"/>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Good</a:t>
              </a:r>
            </a:p>
            <a:p>
              <a:r>
                <a:rPr lang="en-US" altLang="zh-CN" sz="1400" b="1" dirty="0"/>
                <a:t>-----------------</a:t>
              </a:r>
            </a:p>
            <a:p>
              <a:r>
                <a:rPr lang="en-US" altLang="zh-CN" sz="1400" b="1" dirty="0"/>
                <a:t>Sunny : 0.8</a:t>
              </a:r>
            </a:p>
            <a:p>
              <a:r>
                <a:rPr lang="en-US" altLang="zh-CN" sz="1400" b="1" dirty="0"/>
                <a:t>Rainy :0.2</a:t>
              </a:r>
            </a:p>
          </p:txBody>
        </p:sp>
        <p:sp>
          <p:nvSpPr>
            <p:cNvPr id="31" name="文本框 30"/>
            <p:cNvSpPr txBox="1"/>
            <p:nvPr/>
          </p:nvSpPr>
          <p:spPr>
            <a:xfrm>
              <a:off x="7284720" y="3105150"/>
              <a:ext cx="1638300" cy="954107"/>
            </a:xfrm>
            <a:prstGeom prst="rect">
              <a:avLst/>
            </a:prstGeom>
            <a:noFill/>
            <a:ln>
              <a:solidFill>
                <a:schemeClr val="tx1">
                  <a:lumMod val="95000"/>
                  <a:lumOff val="5000"/>
                </a:schemeClr>
              </a:solidFill>
            </a:ln>
          </p:spPr>
          <p:txBody>
            <a:bodyPr wrap="square" rtlCol="0">
              <a:spAutoFit/>
            </a:bodyPr>
            <a:lstStyle/>
            <a:p>
              <a:r>
                <a:rPr lang="en-US" altLang="zh-CN" sz="1400" b="1" dirty="0"/>
                <a:t>God’s mood : Bad</a:t>
              </a:r>
            </a:p>
            <a:p>
              <a:r>
                <a:rPr lang="en-US" altLang="zh-CN" sz="1400" b="1" dirty="0"/>
                <a:t>-----------------</a:t>
              </a:r>
            </a:p>
            <a:p>
              <a:r>
                <a:rPr lang="en-US" altLang="zh-CN" sz="1400" b="1" dirty="0"/>
                <a:t>Sunny : 0.2</a:t>
              </a:r>
            </a:p>
            <a:p>
              <a:r>
                <a:rPr lang="en-US" altLang="zh-CN" sz="1400" b="1" dirty="0"/>
                <a:t>Rainy :0.8</a:t>
              </a:r>
              <a:endParaRPr lang="zh-CN" altLang="en-US" sz="1400" b="1" dirty="0"/>
            </a:p>
          </p:txBody>
        </p:sp>
        <p:sp>
          <p:nvSpPr>
            <p:cNvPr id="32" name="下弧形箭头 31"/>
            <p:cNvSpPr/>
            <p:nvPr/>
          </p:nvSpPr>
          <p:spPr>
            <a:xfrm>
              <a:off x="7760423" y="4059256"/>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下弧形箭头 32"/>
            <p:cNvSpPr/>
            <p:nvPr/>
          </p:nvSpPr>
          <p:spPr>
            <a:xfrm>
              <a:off x="4666703" y="4058188"/>
              <a:ext cx="686894"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4" name="下弧形箭头 33"/>
            <p:cNvSpPr/>
            <p:nvPr/>
          </p:nvSpPr>
          <p:spPr>
            <a:xfrm>
              <a:off x="5829301" y="3455671"/>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下弧形箭头 34"/>
            <p:cNvSpPr/>
            <p:nvPr/>
          </p:nvSpPr>
          <p:spPr>
            <a:xfrm rot="10800000">
              <a:off x="5787391" y="2791886"/>
              <a:ext cx="1539239" cy="512771"/>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36" name="文本框 35"/>
          <p:cNvSpPr txBox="1"/>
          <p:nvPr/>
        </p:nvSpPr>
        <p:spPr>
          <a:xfrm>
            <a:off x="428191" y="2522413"/>
            <a:ext cx="4877202" cy="707886"/>
          </a:xfrm>
          <a:prstGeom prst="rect">
            <a:avLst/>
          </a:prstGeom>
          <a:noFill/>
        </p:spPr>
        <p:txBody>
          <a:bodyPr wrap="square" rtlCol="0">
            <a:spAutoFit/>
          </a:bodyPr>
          <a:lstStyle/>
          <a:p>
            <a:r>
              <a:rPr lang="en-US" altLang="zh-CN" sz="2000" b="1" dirty="0" smtClean="0"/>
              <a:t>S={God’s in good mood, God’s in bad mood}</a:t>
            </a:r>
          </a:p>
          <a:p>
            <a:r>
              <a:rPr lang="en-US" altLang="zh-CN" sz="2000" b="1" dirty="0" smtClean="0"/>
              <a:t>O={Sunny, Rainy}</a:t>
            </a:r>
            <a:endParaRPr lang="zh-CN" altLang="en-US" sz="2000" b="1" dirty="0"/>
          </a:p>
        </p:txBody>
      </p:sp>
      <p:graphicFrame>
        <p:nvGraphicFramePr>
          <p:cNvPr id="37" name="表格 36"/>
          <p:cNvGraphicFramePr>
            <a:graphicFrameLocks noGrp="1"/>
          </p:cNvGraphicFramePr>
          <p:nvPr>
            <p:extLst>
              <p:ext uri="{D42A27DB-BD31-4B8C-83A1-F6EECF244321}">
                <p14:modId xmlns:p14="http://schemas.microsoft.com/office/powerpoint/2010/main" val="2383658862"/>
              </p:ext>
            </p:extLst>
          </p:nvPr>
        </p:nvGraphicFramePr>
        <p:xfrm>
          <a:off x="428191" y="3955000"/>
          <a:ext cx="2548176" cy="2126835"/>
        </p:xfrm>
        <a:graphic>
          <a:graphicData uri="http://schemas.openxmlformats.org/drawingml/2006/table">
            <a:tbl>
              <a:tblPr firstRow="1" bandRow="1">
                <a:tableStyleId>{5C22544A-7EE6-4342-B048-85BDC9FD1C3A}</a:tableStyleId>
              </a:tblPr>
              <a:tblGrid>
                <a:gridCol w="849392">
                  <a:extLst>
                    <a:ext uri="{9D8B030D-6E8A-4147-A177-3AD203B41FA5}">
                      <a16:colId xmlns:a16="http://schemas.microsoft.com/office/drawing/2014/main" val="3341007372"/>
                    </a:ext>
                  </a:extLst>
                </a:gridCol>
                <a:gridCol w="849392">
                  <a:extLst>
                    <a:ext uri="{9D8B030D-6E8A-4147-A177-3AD203B41FA5}">
                      <a16:colId xmlns:a16="http://schemas.microsoft.com/office/drawing/2014/main" val="417711698"/>
                    </a:ext>
                  </a:extLst>
                </a:gridCol>
                <a:gridCol w="849392">
                  <a:extLst>
                    <a:ext uri="{9D8B030D-6E8A-4147-A177-3AD203B41FA5}">
                      <a16:colId xmlns:a16="http://schemas.microsoft.com/office/drawing/2014/main" val="2560463276"/>
                    </a:ext>
                  </a:extLst>
                </a:gridCol>
              </a:tblGrid>
              <a:tr h="708945">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Bad</a:t>
                      </a:r>
                      <a:endParaRPr lang="zh-CN" altLang="en-US" sz="1900" dirty="0"/>
                    </a:p>
                  </a:txBody>
                  <a:tcPr marL="91724" marR="91724" marT="45861" marB="45861"/>
                </a:tc>
                <a:extLst>
                  <a:ext uri="{0D108BD9-81ED-4DB2-BD59-A6C34878D82A}">
                    <a16:rowId xmlns:a16="http://schemas.microsoft.com/office/drawing/2014/main" val="3417710425"/>
                  </a:ext>
                </a:extLst>
              </a:tr>
              <a:tr h="708945">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288189462"/>
                  </a:ext>
                </a:extLst>
              </a:tr>
              <a:tr h="708945">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0.4</a:t>
                      </a:r>
                      <a:endParaRPr lang="zh-CN" altLang="en-US" sz="1900" dirty="0"/>
                    </a:p>
                  </a:txBody>
                  <a:tcPr marL="91724" marR="91724" marT="45861" marB="45861"/>
                </a:tc>
                <a:tc>
                  <a:txBody>
                    <a:bodyPr/>
                    <a:lstStyle/>
                    <a:p>
                      <a:pPr algn="ctr"/>
                      <a:r>
                        <a:rPr lang="en-US" altLang="zh-CN" sz="1900" dirty="0" smtClean="0"/>
                        <a:t>0.6</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38" name="文本框 37"/>
          <p:cNvSpPr txBox="1"/>
          <p:nvPr/>
        </p:nvSpPr>
        <p:spPr>
          <a:xfrm>
            <a:off x="1500594" y="2030505"/>
            <a:ext cx="596579" cy="369332"/>
          </a:xfrm>
          <a:prstGeom prst="rect">
            <a:avLst/>
          </a:prstGeom>
          <a:noFill/>
        </p:spPr>
        <p:txBody>
          <a:bodyPr wrap="square" rtlCol="0">
            <a:spAutoFit/>
          </a:bodyPr>
          <a:lstStyle/>
          <a:p>
            <a:r>
              <a:rPr lang="en-US" altLang="zh-CN" dirty="0" smtClean="0"/>
              <a:t>0.4</a:t>
            </a:r>
            <a:endParaRPr lang="zh-CN" altLang="en-US" dirty="0"/>
          </a:p>
        </p:txBody>
      </p:sp>
      <p:sp>
        <p:nvSpPr>
          <p:cNvPr id="39" name="文本框 38"/>
          <p:cNvSpPr txBox="1"/>
          <p:nvPr/>
        </p:nvSpPr>
        <p:spPr>
          <a:xfrm>
            <a:off x="2638987" y="597788"/>
            <a:ext cx="596579" cy="369332"/>
          </a:xfrm>
          <a:prstGeom prst="rect">
            <a:avLst/>
          </a:prstGeom>
          <a:noFill/>
        </p:spPr>
        <p:txBody>
          <a:bodyPr wrap="square" rtlCol="0">
            <a:spAutoFit/>
          </a:bodyPr>
          <a:lstStyle/>
          <a:p>
            <a:r>
              <a:rPr lang="en-US" altLang="zh-CN" dirty="0" smtClean="0"/>
              <a:t>0.4</a:t>
            </a:r>
            <a:endParaRPr lang="zh-CN" altLang="en-US" dirty="0"/>
          </a:p>
        </p:txBody>
      </p:sp>
      <p:sp>
        <p:nvSpPr>
          <p:cNvPr id="40" name="文本框 39"/>
          <p:cNvSpPr txBox="1"/>
          <p:nvPr/>
        </p:nvSpPr>
        <p:spPr>
          <a:xfrm>
            <a:off x="2568502" y="1423837"/>
            <a:ext cx="596579" cy="369332"/>
          </a:xfrm>
          <a:prstGeom prst="rect">
            <a:avLst/>
          </a:prstGeom>
          <a:noFill/>
        </p:spPr>
        <p:txBody>
          <a:bodyPr wrap="square" rtlCol="0">
            <a:spAutoFit/>
          </a:bodyPr>
          <a:lstStyle/>
          <a:p>
            <a:r>
              <a:rPr lang="en-US" altLang="zh-CN" dirty="0" smtClean="0"/>
              <a:t>0.6</a:t>
            </a:r>
            <a:endParaRPr lang="zh-CN" altLang="en-US" dirty="0"/>
          </a:p>
        </p:txBody>
      </p:sp>
      <p:sp>
        <p:nvSpPr>
          <p:cNvPr id="41" name="文本框 40"/>
          <p:cNvSpPr txBox="1"/>
          <p:nvPr/>
        </p:nvSpPr>
        <p:spPr>
          <a:xfrm>
            <a:off x="4458809" y="2093663"/>
            <a:ext cx="596579" cy="369332"/>
          </a:xfrm>
          <a:prstGeom prst="rect">
            <a:avLst/>
          </a:prstGeom>
          <a:noFill/>
        </p:spPr>
        <p:txBody>
          <a:bodyPr wrap="square" rtlCol="0">
            <a:spAutoFit/>
          </a:bodyPr>
          <a:lstStyle/>
          <a:p>
            <a:r>
              <a:rPr lang="en-US" altLang="zh-CN" dirty="0" smtClean="0"/>
              <a:t>0.6</a:t>
            </a:r>
            <a:endParaRPr lang="zh-CN" altLang="en-US" dirty="0"/>
          </a:p>
        </p:txBody>
      </p:sp>
      <p:graphicFrame>
        <p:nvGraphicFramePr>
          <p:cNvPr id="42" name="表格 41"/>
          <p:cNvGraphicFramePr>
            <a:graphicFrameLocks noGrp="1"/>
          </p:cNvGraphicFramePr>
          <p:nvPr>
            <p:extLst>
              <p:ext uri="{D42A27DB-BD31-4B8C-83A1-F6EECF244321}">
                <p14:modId xmlns:p14="http://schemas.microsoft.com/office/powerpoint/2010/main" val="4172874351"/>
              </p:ext>
            </p:extLst>
          </p:nvPr>
        </p:nvGraphicFramePr>
        <p:xfrm>
          <a:off x="5055388" y="3982097"/>
          <a:ext cx="2651358" cy="2072640"/>
        </p:xfrm>
        <a:graphic>
          <a:graphicData uri="http://schemas.openxmlformats.org/drawingml/2006/table">
            <a:tbl>
              <a:tblPr firstRow="1" bandRow="1">
                <a:tableStyleId>{5C22544A-7EE6-4342-B048-85BDC9FD1C3A}</a:tableStyleId>
              </a:tblPr>
              <a:tblGrid>
                <a:gridCol w="883786">
                  <a:extLst>
                    <a:ext uri="{9D8B030D-6E8A-4147-A177-3AD203B41FA5}">
                      <a16:colId xmlns:a16="http://schemas.microsoft.com/office/drawing/2014/main" val="3341007372"/>
                    </a:ext>
                  </a:extLst>
                </a:gridCol>
                <a:gridCol w="883786">
                  <a:extLst>
                    <a:ext uri="{9D8B030D-6E8A-4147-A177-3AD203B41FA5}">
                      <a16:colId xmlns:a16="http://schemas.microsoft.com/office/drawing/2014/main" val="417711698"/>
                    </a:ext>
                  </a:extLst>
                </a:gridCol>
                <a:gridCol w="883786">
                  <a:extLst>
                    <a:ext uri="{9D8B030D-6E8A-4147-A177-3AD203B41FA5}">
                      <a16:colId xmlns:a16="http://schemas.microsoft.com/office/drawing/2014/main" val="2560463276"/>
                    </a:ext>
                  </a:extLst>
                </a:gridCol>
              </a:tblGrid>
              <a:tr h="744194">
                <a:tc>
                  <a:txBody>
                    <a:bodyPr/>
                    <a:lstStyle/>
                    <a:p>
                      <a:pPr algn="ctr"/>
                      <a:endParaRPr lang="zh-CN" altLang="en-US" sz="1900" dirty="0">
                        <a:solidFill>
                          <a:srgbClr val="FF0000"/>
                        </a:solidFill>
                      </a:endParaRPr>
                    </a:p>
                  </a:txBody>
                  <a:tcPr marL="91724" marR="91724" marT="45861" marB="45861"/>
                </a:tc>
                <a:tc>
                  <a:txBody>
                    <a:bodyPr/>
                    <a:lstStyle/>
                    <a:p>
                      <a:pPr algn="ctr"/>
                      <a:r>
                        <a:rPr lang="en-US" altLang="zh-CN" sz="1900" dirty="0" smtClean="0"/>
                        <a:t>Sunny</a:t>
                      </a:r>
                      <a:endParaRPr lang="zh-CN" altLang="en-US" sz="1900" dirty="0"/>
                    </a:p>
                  </a:txBody>
                  <a:tcPr marL="91724" marR="91724" marT="45861" marB="45861"/>
                </a:tc>
                <a:tc>
                  <a:txBody>
                    <a:bodyPr/>
                    <a:lstStyle/>
                    <a:p>
                      <a:pPr algn="ctr"/>
                      <a:r>
                        <a:rPr lang="en-US" altLang="zh-CN" sz="1900" dirty="0" smtClean="0"/>
                        <a:t>Rainy</a:t>
                      </a:r>
                      <a:endParaRPr lang="zh-CN" altLang="en-US" sz="1900" dirty="0"/>
                    </a:p>
                  </a:txBody>
                  <a:tcPr marL="91724" marR="91724" marT="45861" marB="45861"/>
                </a:tc>
                <a:extLst>
                  <a:ext uri="{0D108BD9-81ED-4DB2-BD59-A6C34878D82A}">
                    <a16:rowId xmlns:a16="http://schemas.microsoft.com/office/drawing/2014/main" val="3417710425"/>
                  </a:ext>
                </a:extLst>
              </a:tr>
              <a:tr h="664223">
                <a:tc>
                  <a:txBody>
                    <a:bodyPr/>
                    <a:lstStyle/>
                    <a:p>
                      <a:pPr algn="ctr"/>
                      <a:r>
                        <a:rPr lang="en-US" altLang="zh-CN" sz="1900" dirty="0" smtClean="0"/>
                        <a:t>Good</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extLst>
                  <a:ext uri="{0D108BD9-81ED-4DB2-BD59-A6C34878D82A}">
                    <a16:rowId xmlns:a16="http://schemas.microsoft.com/office/drawing/2014/main" val="288189462"/>
                  </a:ext>
                </a:extLst>
              </a:tr>
              <a:tr h="664223">
                <a:tc>
                  <a:txBody>
                    <a:bodyPr/>
                    <a:lstStyle/>
                    <a:p>
                      <a:pPr algn="ctr"/>
                      <a:r>
                        <a:rPr lang="en-US" altLang="zh-CN" sz="1900" dirty="0" smtClean="0"/>
                        <a:t>Bad</a:t>
                      </a:r>
                      <a:endParaRPr lang="zh-CN" altLang="en-US" sz="1900" dirty="0"/>
                    </a:p>
                  </a:txBody>
                  <a:tcPr marL="91724" marR="91724" marT="45861" marB="45861"/>
                </a:tc>
                <a:tc>
                  <a:txBody>
                    <a:bodyPr/>
                    <a:lstStyle/>
                    <a:p>
                      <a:pPr algn="ctr"/>
                      <a:r>
                        <a:rPr lang="en-US" altLang="zh-CN" sz="1900" dirty="0" smtClean="0"/>
                        <a:t>0.2</a:t>
                      </a:r>
                      <a:endParaRPr lang="zh-CN" altLang="en-US" sz="1900" dirty="0"/>
                    </a:p>
                  </a:txBody>
                  <a:tcPr marL="91724" marR="91724" marT="45861" marB="45861"/>
                </a:tc>
                <a:tc>
                  <a:txBody>
                    <a:bodyPr/>
                    <a:lstStyle/>
                    <a:p>
                      <a:pPr algn="ctr"/>
                      <a:r>
                        <a:rPr lang="en-US" altLang="zh-CN" sz="1900" dirty="0" smtClean="0"/>
                        <a:t>0.8</a:t>
                      </a:r>
                      <a:endParaRPr lang="zh-CN" altLang="en-US" sz="1900" dirty="0"/>
                    </a:p>
                  </a:txBody>
                  <a:tcPr marL="91724" marR="91724" marT="45861" marB="45861"/>
                </a:tc>
                <a:extLst>
                  <a:ext uri="{0D108BD9-81ED-4DB2-BD59-A6C34878D82A}">
                    <a16:rowId xmlns:a16="http://schemas.microsoft.com/office/drawing/2014/main" val="4256628941"/>
                  </a:ext>
                </a:extLst>
              </a:tr>
            </a:tbl>
          </a:graphicData>
        </a:graphic>
      </p:graphicFrame>
      <p:sp>
        <p:nvSpPr>
          <p:cNvPr id="43" name="文本框 42"/>
          <p:cNvSpPr txBox="1"/>
          <p:nvPr/>
        </p:nvSpPr>
        <p:spPr>
          <a:xfrm>
            <a:off x="428191" y="3474384"/>
            <a:ext cx="444232" cy="523220"/>
          </a:xfrm>
          <a:prstGeom prst="rect">
            <a:avLst/>
          </a:prstGeom>
          <a:noFill/>
        </p:spPr>
        <p:txBody>
          <a:bodyPr wrap="square" rtlCol="0">
            <a:spAutoFit/>
          </a:bodyPr>
          <a:lstStyle/>
          <a:p>
            <a:r>
              <a:rPr lang="en-US" altLang="zh-CN" sz="2800" b="1" dirty="0" smtClean="0"/>
              <a:t>M</a:t>
            </a:r>
            <a:endParaRPr lang="zh-CN" altLang="en-US" sz="28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149246080"/>
              </p:ext>
            </p:extLst>
          </p:nvPr>
        </p:nvGraphicFramePr>
        <p:xfrm>
          <a:off x="6306502" y="3548143"/>
          <a:ext cx="348649" cy="556497"/>
        </p:xfrm>
        <a:graphic>
          <a:graphicData uri="http://schemas.openxmlformats.org/presentationml/2006/ole">
            <mc:AlternateContent xmlns:mc="http://schemas.openxmlformats.org/markup-compatibility/2006">
              <mc:Choice xmlns:v="urn:schemas-microsoft-com:vml" Requires="v">
                <p:oleObj spid="_x0000_s3415" name="AxMath" r:id="rId5" imgW="82800" imgH="131040" progId="Equation.AxMath">
                  <p:embed/>
                </p:oleObj>
              </mc:Choice>
              <mc:Fallback>
                <p:oleObj name="AxMath" r:id="rId5" imgW="82800" imgH="131040" progId="Equation.AxMath">
                  <p:embed/>
                  <p:pic>
                    <p:nvPicPr>
                      <p:cNvPr id="0" name=""/>
                      <p:cNvPicPr/>
                      <p:nvPr/>
                    </p:nvPicPr>
                    <p:blipFill>
                      <a:blip r:embed="rId6"/>
                      <a:stretch>
                        <a:fillRect/>
                      </a:stretch>
                    </p:blipFill>
                    <p:spPr>
                      <a:xfrm>
                        <a:off x="6306502" y="3548143"/>
                        <a:ext cx="348649" cy="556497"/>
                      </a:xfrm>
                      <a:prstGeom prst="rect">
                        <a:avLst/>
                      </a:prstGeom>
                    </p:spPr>
                  </p:pic>
                </p:oleObj>
              </mc:Fallback>
            </mc:AlternateContent>
          </a:graphicData>
        </a:graphic>
      </p:graphicFrame>
    </p:spTree>
    <p:extLst>
      <p:ext uri="{BB962C8B-B14F-4D97-AF65-F5344CB8AC3E}">
        <p14:creationId xmlns:p14="http://schemas.microsoft.com/office/powerpoint/2010/main" val="37581175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230044760"/>
              </p:ext>
            </p:extLst>
          </p:nvPr>
        </p:nvGraphicFramePr>
        <p:xfrm>
          <a:off x="311446" y="336845"/>
          <a:ext cx="7704836" cy="2576475"/>
        </p:xfrm>
        <a:graphic>
          <a:graphicData uri="http://schemas.openxmlformats.org/presentationml/2006/ole">
            <mc:AlternateContent xmlns:mc="http://schemas.openxmlformats.org/markup-compatibility/2006">
              <mc:Choice xmlns:v="urn:schemas-microsoft-com:vml" Requires="v">
                <p:oleObj spid="_x0000_s10249" name="AxMath" r:id="rId3" imgW="4510080" imgH="1509840" progId="Equation.AxMath">
                  <p:embed/>
                </p:oleObj>
              </mc:Choice>
              <mc:Fallback>
                <p:oleObj name="AxMath" r:id="rId3" imgW="4510080" imgH="1509840" progId="Equation.AxMath">
                  <p:embed/>
                  <p:pic>
                    <p:nvPicPr>
                      <p:cNvPr id="0" name=""/>
                      <p:cNvPicPr/>
                      <p:nvPr/>
                    </p:nvPicPr>
                    <p:blipFill>
                      <a:blip r:embed="rId4"/>
                      <a:stretch>
                        <a:fillRect/>
                      </a:stretch>
                    </p:blipFill>
                    <p:spPr>
                      <a:xfrm>
                        <a:off x="311446" y="336845"/>
                        <a:ext cx="7704836" cy="257647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312783404"/>
              </p:ext>
            </p:extLst>
          </p:nvPr>
        </p:nvGraphicFramePr>
        <p:xfrm>
          <a:off x="311446" y="3542229"/>
          <a:ext cx="8470318" cy="2050496"/>
        </p:xfrm>
        <a:graphic>
          <a:graphicData uri="http://schemas.openxmlformats.org/presentationml/2006/ole">
            <mc:AlternateContent xmlns:mc="http://schemas.openxmlformats.org/markup-compatibility/2006">
              <mc:Choice xmlns:v="urn:schemas-microsoft-com:vml" Requires="v">
                <p:oleObj spid="_x0000_s10250" name="AxMath" r:id="rId5" imgW="3519720" imgH="853560" progId="Equation.AxMath">
                  <p:embed/>
                </p:oleObj>
              </mc:Choice>
              <mc:Fallback>
                <p:oleObj name="AxMath" r:id="rId5" imgW="3519720" imgH="853560" progId="Equation.AxMath">
                  <p:embed/>
                  <p:pic>
                    <p:nvPicPr>
                      <p:cNvPr id="4" name="对象 3"/>
                      <p:cNvPicPr/>
                      <p:nvPr/>
                    </p:nvPicPr>
                    <p:blipFill>
                      <a:blip r:embed="rId6"/>
                      <a:stretch>
                        <a:fillRect/>
                      </a:stretch>
                    </p:blipFill>
                    <p:spPr>
                      <a:xfrm>
                        <a:off x="311446" y="3542229"/>
                        <a:ext cx="8470318" cy="2050496"/>
                      </a:xfrm>
                      <a:prstGeom prst="rect">
                        <a:avLst/>
                      </a:prstGeom>
                    </p:spPr>
                  </p:pic>
                </p:oleObj>
              </mc:Fallback>
            </mc:AlternateContent>
          </a:graphicData>
        </a:graphic>
      </p:graphicFrame>
    </p:spTree>
    <p:extLst>
      <p:ext uri="{BB962C8B-B14F-4D97-AF65-F5344CB8AC3E}">
        <p14:creationId xmlns:p14="http://schemas.microsoft.com/office/powerpoint/2010/main" val="330304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3"/>
          <a:srcRect l="10114" t="44948" r="67660" b="46838"/>
          <a:stretch/>
        </p:blipFill>
        <p:spPr>
          <a:xfrm>
            <a:off x="1406479" y="1660812"/>
            <a:ext cx="6510355" cy="1353276"/>
          </a:xfrm>
          <a:prstGeom prst="rect">
            <a:avLst/>
          </a:prstGeom>
        </p:spPr>
      </p:pic>
      <p:pic>
        <p:nvPicPr>
          <p:cNvPr id="3" name="图片 2"/>
          <p:cNvPicPr>
            <a:picLocks noChangeAspect="1"/>
          </p:cNvPicPr>
          <p:nvPr/>
        </p:nvPicPr>
        <p:blipFill>
          <a:blip r:embed="rId4"/>
          <a:stretch>
            <a:fillRect/>
          </a:stretch>
        </p:blipFill>
        <p:spPr>
          <a:xfrm>
            <a:off x="4506057" y="3303394"/>
            <a:ext cx="643950" cy="875467"/>
          </a:xfrm>
          <a:prstGeom prst="rect">
            <a:avLst/>
          </a:prstGeom>
        </p:spPr>
      </p:pic>
      <p:sp>
        <p:nvSpPr>
          <p:cNvPr id="24" name="文本框 23"/>
          <p:cNvSpPr txBox="1"/>
          <p:nvPr/>
        </p:nvSpPr>
        <p:spPr>
          <a:xfrm>
            <a:off x="4342941" y="4172565"/>
            <a:ext cx="970182" cy="400110"/>
          </a:xfrm>
          <a:prstGeom prst="rect">
            <a:avLst/>
          </a:prstGeom>
          <a:noFill/>
        </p:spPr>
        <p:txBody>
          <a:bodyPr wrap="square" rtlCol="0">
            <a:spAutoFit/>
          </a:bodyPr>
          <a:lstStyle/>
          <a:p>
            <a:r>
              <a:rPr lang="zh-CN" altLang="en-US" sz="2000" b="1" dirty="0" smtClean="0"/>
              <a:t>果农</a:t>
            </a:r>
            <a:endParaRPr lang="zh-CN" altLang="en-US" sz="2000" b="1" dirty="0"/>
          </a:p>
        </p:txBody>
      </p:sp>
    </p:spTree>
    <p:extLst>
      <p:ext uri="{BB962C8B-B14F-4D97-AF65-F5344CB8AC3E}">
        <p14:creationId xmlns:p14="http://schemas.microsoft.com/office/powerpoint/2010/main" val="3037739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5476240" cy="461665"/>
            <a:chOff x="0" y="0"/>
            <a:chExt cx="3332480" cy="461665"/>
          </a:xfrm>
        </p:grpSpPr>
        <p:sp>
          <p:nvSpPr>
            <p:cNvPr id="18" name="文本框 17"/>
            <p:cNvSpPr txBox="1"/>
            <p:nvPr/>
          </p:nvSpPr>
          <p:spPr>
            <a:xfrm>
              <a:off x="0" y="0"/>
              <a:ext cx="3332480" cy="461665"/>
            </a:xfrm>
            <a:prstGeom prst="rect">
              <a:avLst/>
            </a:prstGeom>
            <a:noFill/>
          </p:spPr>
          <p:txBody>
            <a:bodyPr wrap="square" rtlCol="0">
              <a:spAutoFit/>
            </a:bodyPr>
            <a:lstStyle/>
            <a:p>
              <a:r>
                <a:rPr lang="en-US" altLang="zh-CN" sz="2400" b="1" dirty="0" smtClean="0">
                  <a:solidFill>
                    <a:schemeClr val="bg1">
                      <a:lumMod val="75000"/>
                    </a:schemeClr>
                  </a:solidFill>
                </a:rPr>
                <a:t>MDP Example-Mosquito Mango Problem</a:t>
              </a:r>
              <a:endParaRPr lang="zh-CN" altLang="en-US" sz="1350" b="1" dirty="0">
                <a:solidFill>
                  <a:schemeClr val="bg1">
                    <a:lumMod val="75000"/>
                  </a:schemeClr>
                </a:solidFill>
              </a:endParaRPr>
            </a:p>
          </p:txBody>
        </p:sp>
        <p:cxnSp>
          <p:nvCxnSpPr>
            <p:cNvPr id="19" name="直接连接符 1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280245" y="4686789"/>
            <a:ext cx="4877202" cy="707886"/>
          </a:xfrm>
          <a:prstGeom prst="rect">
            <a:avLst/>
          </a:prstGeom>
          <a:noFill/>
        </p:spPr>
        <p:txBody>
          <a:bodyPr wrap="square" rtlCol="0">
            <a:spAutoFit/>
          </a:bodyPr>
          <a:lstStyle/>
          <a:p>
            <a:r>
              <a:rPr lang="en-US" altLang="zh-CN" sz="2000" b="1" dirty="0" smtClean="0"/>
              <a:t>Reward:  move left : -1</a:t>
            </a:r>
          </a:p>
          <a:p>
            <a:r>
              <a:rPr lang="en-US" altLang="zh-CN" sz="2000" b="1" dirty="0"/>
              <a:t> </a:t>
            </a:r>
            <a:r>
              <a:rPr lang="en-US" altLang="zh-CN" sz="2000" b="1" dirty="0" smtClean="0"/>
              <a:t>                move right : +1</a:t>
            </a:r>
            <a:endParaRPr lang="zh-CN" altLang="en-US" sz="2000" b="1" dirty="0"/>
          </a:p>
        </p:txBody>
      </p:sp>
      <p:grpSp>
        <p:nvGrpSpPr>
          <p:cNvPr id="7" name="组合 6"/>
          <p:cNvGrpSpPr/>
          <p:nvPr/>
        </p:nvGrpSpPr>
        <p:grpSpPr>
          <a:xfrm>
            <a:off x="3743782" y="3830379"/>
            <a:ext cx="1545795" cy="1275577"/>
            <a:chOff x="4055134" y="3303394"/>
            <a:chExt cx="1545795" cy="1275577"/>
          </a:xfrm>
        </p:grpSpPr>
        <p:pic>
          <p:nvPicPr>
            <p:cNvPr id="3" name="图片 2"/>
            <p:cNvPicPr>
              <a:picLocks noChangeAspect="1"/>
            </p:cNvPicPr>
            <p:nvPr/>
          </p:nvPicPr>
          <p:blipFill>
            <a:blip r:embed="rId3"/>
            <a:stretch>
              <a:fillRect/>
            </a:stretch>
          </p:blipFill>
          <p:spPr>
            <a:xfrm>
              <a:off x="4506057" y="3303394"/>
              <a:ext cx="643950" cy="875467"/>
            </a:xfrm>
            <a:prstGeom prst="rect">
              <a:avLst/>
            </a:prstGeom>
          </p:spPr>
        </p:pic>
        <p:sp>
          <p:nvSpPr>
            <p:cNvPr id="24" name="文本框 23"/>
            <p:cNvSpPr txBox="1"/>
            <p:nvPr/>
          </p:nvSpPr>
          <p:spPr>
            <a:xfrm>
              <a:off x="4055134" y="4178861"/>
              <a:ext cx="1545795" cy="400110"/>
            </a:xfrm>
            <a:prstGeom prst="rect">
              <a:avLst/>
            </a:prstGeom>
            <a:noFill/>
          </p:spPr>
          <p:txBody>
            <a:bodyPr wrap="square" rtlCol="0">
              <a:spAutoFit/>
            </a:bodyPr>
            <a:lstStyle/>
            <a:p>
              <a:r>
                <a:rPr lang="zh-CN" altLang="en-US" sz="2000" b="1" dirty="0" smtClean="0"/>
                <a:t>果农（</a:t>
              </a:r>
              <a:r>
                <a:rPr lang="en-US" altLang="zh-CN" sz="2000" b="1" dirty="0" smtClean="0"/>
                <a:t>agent</a:t>
              </a:r>
              <a:r>
                <a:rPr lang="zh-CN" altLang="en-US" sz="2000" b="1" dirty="0" smtClean="0"/>
                <a:t>）</a:t>
              </a:r>
              <a:endParaRPr lang="zh-CN" altLang="en-US" sz="2000" b="1" dirty="0"/>
            </a:p>
          </p:txBody>
        </p:sp>
      </p:grpSp>
      <p:grpSp>
        <p:nvGrpSpPr>
          <p:cNvPr id="6" name="组合 5"/>
          <p:cNvGrpSpPr/>
          <p:nvPr/>
        </p:nvGrpSpPr>
        <p:grpSpPr>
          <a:xfrm>
            <a:off x="1156628" y="834335"/>
            <a:ext cx="6919985" cy="2031325"/>
            <a:chOff x="1368038" y="957880"/>
            <a:chExt cx="6919985" cy="2031325"/>
          </a:xfrm>
        </p:grpSpPr>
        <p:pic>
          <p:nvPicPr>
            <p:cNvPr id="2" name="图片 1"/>
            <p:cNvPicPr>
              <a:picLocks noChangeAspect="1"/>
            </p:cNvPicPr>
            <p:nvPr/>
          </p:nvPicPr>
          <p:blipFill rotWithShape="1">
            <a:blip r:embed="rId4"/>
            <a:srcRect l="10114" t="44948" r="67660" b="46838"/>
            <a:stretch/>
          </p:blipFill>
          <p:spPr>
            <a:xfrm>
              <a:off x="1472913" y="1398151"/>
              <a:ext cx="6510355" cy="1353276"/>
            </a:xfrm>
            <a:prstGeom prst="rect">
              <a:avLst/>
            </a:prstGeom>
          </p:spPr>
        </p:pic>
        <p:sp>
          <p:nvSpPr>
            <p:cNvPr id="5" name="文本框 4"/>
            <p:cNvSpPr txBox="1"/>
            <p:nvPr/>
          </p:nvSpPr>
          <p:spPr>
            <a:xfrm>
              <a:off x="1368038" y="957880"/>
              <a:ext cx="6919985" cy="2031325"/>
            </a:xfrm>
            <a:prstGeom prst="rect">
              <a:avLst/>
            </a:prstGeom>
            <a:noFill/>
            <a:ln>
              <a:solidFill>
                <a:schemeClr val="bg2">
                  <a:lumMod val="10000"/>
                </a:schemeClr>
              </a:solidFill>
            </a:ln>
          </p:spPr>
          <p:txBody>
            <a:bodyPr wrap="square" rtlCol="0">
              <a:spAutoFit/>
            </a:bodyPr>
            <a:lstStyle/>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pPr algn="ctr"/>
              <a:r>
                <a:rPr lang="en-US" altLang="zh-CN" b="1" dirty="0" smtClean="0"/>
                <a:t>Environment (World)</a:t>
              </a:r>
              <a:endParaRPr lang="zh-CN" altLang="en-US" b="1" dirty="0"/>
            </a:p>
          </p:txBody>
        </p:sp>
      </p:grpSp>
      <p:sp>
        <p:nvSpPr>
          <p:cNvPr id="21" name="下弧形箭头 20"/>
          <p:cNvSpPr/>
          <p:nvPr/>
        </p:nvSpPr>
        <p:spPr>
          <a:xfrm rot="18559491">
            <a:off x="5179416" y="3804087"/>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下弧形箭头 21"/>
          <p:cNvSpPr/>
          <p:nvPr/>
        </p:nvSpPr>
        <p:spPr>
          <a:xfrm rot="2234378">
            <a:off x="952192" y="4023808"/>
            <a:ext cx="2712192"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3" name="下弧形箭头 22"/>
          <p:cNvSpPr/>
          <p:nvPr/>
        </p:nvSpPr>
        <p:spPr>
          <a:xfrm rot="2234378">
            <a:off x="1447387" y="3644179"/>
            <a:ext cx="2493311" cy="413169"/>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文本框 24"/>
          <p:cNvSpPr txBox="1"/>
          <p:nvPr/>
        </p:nvSpPr>
        <p:spPr>
          <a:xfrm>
            <a:off x="6503359" y="4100344"/>
            <a:ext cx="2278071" cy="707886"/>
          </a:xfrm>
          <a:prstGeom prst="rect">
            <a:avLst/>
          </a:prstGeom>
          <a:noFill/>
        </p:spPr>
        <p:txBody>
          <a:bodyPr wrap="square" rtlCol="0">
            <a:spAutoFit/>
          </a:bodyPr>
          <a:lstStyle/>
          <a:p>
            <a:r>
              <a:rPr lang="en-US" altLang="zh-CN" sz="2000" b="1" dirty="0" smtClean="0"/>
              <a:t>Action={move left, move right}</a:t>
            </a:r>
            <a:endParaRPr lang="zh-CN" altLang="en-US" sz="2000" b="1" dirty="0"/>
          </a:p>
        </p:txBody>
      </p:sp>
      <p:sp>
        <p:nvSpPr>
          <p:cNvPr id="26" name="文本框 25"/>
          <p:cNvSpPr txBox="1"/>
          <p:nvPr/>
        </p:nvSpPr>
        <p:spPr>
          <a:xfrm>
            <a:off x="2125273" y="3303294"/>
            <a:ext cx="1945440" cy="400110"/>
          </a:xfrm>
          <a:prstGeom prst="rect">
            <a:avLst/>
          </a:prstGeom>
          <a:noFill/>
        </p:spPr>
        <p:txBody>
          <a:bodyPr wrap="square" rtlCol="0">
            <a:spAutoFit/>
          </a:bodyPr>
          <a:lstStyle/>
          <a:p>
            <a:r>
              <a:rPr lang="en-US" altLang="zh-CN" sz="2000" b="1" dirty="0" smtClean="0"/>
              <a:t>S={1, 2, 3, 4, 5, 6}</a:t>
            </a:r>
            <a:endParaRPr lang="zh-CN" altLang="en-US" sz="2000" b="1" dirty="0"/>
          </a:p>
        </p:txBody>
      </p:sp>
      <p:sp>
        <p:nvSpPr>
          <p:cNvPr id="27" name="文本框 26"/>
          <p:cNvSpPr txBox="1"/>
          <p:nvPr/>
        </p:nvSpPr>
        <p:spPr>
          <a:xfrm>
            <a:off x="3258398" y="6089343"/>
            <a:ext cx="2716443" cy="400110"/>
          </a:xfrm>
          <a:prstGeom prst="rect">
            <a:avLst/>
          </a:prstGeom>
          <a:noFill/>
        </p:spPr>
        <p:txBody>
          <a:bodyPr wrap="square" rtlCol="0">
            <a:spAutoFit/>
          </a:bodyPr>
          <a:lstStyle/>
          <a:p>
            <a:r>
              <a:rPr lang="en-US" altLang="zh-CN" sz="2000" b="1" dirty="0" smtClean="0"/>
              <a:t>Reinforcement</a:t>
            </a:r>
            <a:r>
              <a:rPr lang="en-US" altLang="zh-CN" sz="2000" b="1" dirty="0"/>
              <a:t> </a:t>
            </a:r>
            <a:r>
              <a:rPr lang="en-US" altLang="zh-CN" sz="2000" b="1" dirty="0" smtClean="0"/>
              <a:t>Learning</a:t>
            </a:r>
            <a:endParaRPr lang="zh-CN" altLang="en-US" sz="2000" b="1" dirty="0"/>
          </a:p>
        </p:txBody>
      </p:sp>
    </p:spTree>
    <p:extLst>
      <p:ext uri="{BB962C8B-B14F-4D97-AF65-F5344CB8AC3E}">
        <p14:creationId xmlns:p14="http://schemas.microsoft.com/office/powerpoint/2010/main" val="985972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8132" y="2056553"/>
            <a:ext cx="7278937" cy="4154984"/>
          </a:xfrm>
          <a:prstGeom prst="rect">
            <a:avLst/>
          </a:prstGeom>
          <a:noFill/>
          <a:ln>
            <a:solidFill>
              <a:schemeClr val="accent1"/>
            </a:solidFill>
          </a:ln>
        </p:spPr>
        <p:txBody>
          <a:bodyPr wrap="square" rtlCol="0">
            <a:spAutoFit/>
          </a:bodyPr>
          <a:lstStyle/>
          <a:p>
            <a:r>
              <a:rPr lang="en-US" altLang="zh-CN" sz="2400" dirty="0">
                <a:solidFill>
                  <a:srgbClr val="FF0000"/>
                </a:solidFill>
              </a:rPr>
              <a:t>S: </a:t>
            </a:r>
            <a:r>
              <a:rPr lang="en-US" altLang="zh-CN" sz="2400" dirty="0" smtClean="0">
                <a:solidFill>
                  <a:srgbClr val="FF0000"/>
                </a:solidFill>
              </a:rPr>
              <a:t>States </a:t>
            </a:r>
            <a:r>
              <a:rPr lang="zh-CN" altLang="en-US" sz="2400" dirty="0" smtClean="0"/>
              <a:t>反映的是当前包括在</a:t>
            </a:r>
            <a:r>
              <a:rPr lang="en-US" altLang="zh-CN" sz="2400" dirty="0" smtClean="0"/>
              <a:t>environment</a:t>
            </a:r>
            <a:r>
              <a:rPr lang="zh-CN" altLang="en-US" sz="2400" dirty="0" smtClean="0"/>
              <a:t>和</a:t>
            </a:r>
            <a:r>
              <a:rPr lang="en-US" altLang="zh-CN" sz="2400" dirty="0" smtClean="0"/>
              <a:t>agent</a:t>
            </a:r>
            <a:r>
              <a:rPr lang="zh-CN" altLang="en-US" sz="2400" dirty="0" smtClean="0"/>
              <a:t>在内的整体的一个状态。（</a:t>
            </a:r>
            <a:r>
              <a:rPr lang="zh-CN" altLang="en-US" sz="2400" dirty="0"/>
              <a:t>格</a:t>
            </a:r>
            <a:r>
              <a:rPr lang="zh-CN" altLang="en-US" sz="2400" dirty="0" smtClean="0"/>
              <a:t>子</a:t>
            </a:r>
            <a:r>
              <a:rPr lang="en-US" altLang="zh-CN" sz="2400" dirty="0" smtClean="0"/>
              <a:t>1-6</a:t>
            </a:r>
            <a:r>
              <a:rPr lang="zh-CN" altLang="en-US" sz="2400" dirty="0" smtClean="0"/>
              <a:t>）</a:t>
            </a:r>
            <a:endParaRPr lang="en-US" altLang="zh-CN" sz="2400" dirty="0"/>
          </a:p>
          <a:p>
            <a:r>
              <a:rPr lang="en-US" altLang="zh-CN" sz="2400" dirty="0">
                <a:solidFill>
                  <a:srgbClr val="FF0000"/>
                </a:solidFill>
              </a:rPr>
              <a:t>A: </a:t>
            </a:r>
            <a:r>
              <a:rPr lang="en-US" altLang="zh-CN" sz="2400" dirty="0"/>
              <a:t>agent</a:t>
            </a:r>
            <a:r>
              <a:rPr lang="zh-CN" altLang="en-US" sz="2400" dirty="0"/>
              <a:t>的</a:t>
            </a:r>
            <a:r>
              <a:rPr lang="en-US" altLang="zh-CN" sz="2400" dirty="0" smtClean="0"/>
              <a:t>action</a:t>
            </a:r>
            <a:r>
              <a:rPr lang="zh-CN" altLang="en-US" sz="2400" dirty="0" smtClean="0"/>
              <a:t>（</a:t>
            </a:r>
            <a:r>
              <a:rPr lang="en-US" altLang="zh-CN" sz="2400" dirty="0" smtClean="0"/>
              <a:t>move left      move right</a:t>
            </a:r>
            <a:r>
              <a:rPr lang="zh-CN" altLang="en-US" sz="2400" dirty="0" smtClean="0"/>
              <a:t>）</a:t>
            </a:r>
            <a:endParaRPr lang="en-US" altLang="zh-CN" sz="2400" dirty="0"/>
          </a:p>
          <a:p>
            <a:r>
              <a:rPr lang="en-US" altLang="zh-CN" sz="2400" dirty="0" smtClean="0">
                <a:solidFill>
                  <a:srgbClr val="FF0000"/>
                </a:solidFill>
              </a:rPr>
              <a:t>M: </a:t>
            </a:r>
            <a:r>
              <a:rPr lang="zh-CN" altLang="en-US" sz="2400" dirty="0"/>
              <a:t>状</a:t>
            </a:r>
            <a:r>
              <a:rPr lang="zh-CN" altLang="en-US" sz="2400" dirty="0" smtClean="0"/>
              <a:t>态转移概率矩阵</a:t>
            </a:r>
            <a:endParaRPr lang="en-US" altLang="zh-CN" sz="2400" dirty="0" smtClean="0"/>
          </a:p>
          <a:p>
            <a:r>
              <a:rPr lang="en-US" altLang="zh-CN" sz="2400" dirty="0" smtClean="0">
                <a:solidFill>
                  <a:srgbClr val="FF0000"/>
                </a:solidFill>
              </a:rPr>
              <a:t>R</a:t>
            </a:r>
            <a:r>
              <a:rPr lang="en-US" altLang="zh-CN" sz="2400" dirty="0">
                <a:solidFill>
                  <a:srgbClr val="FF0000"/>
                </a:solidFill>
              </a:rPr>
              <a:t>: </a:t>
            </a:r>
            <a:r>
              <a:rPr lang="en-US" altLang="zh-CN" sz="2400" dirty="0" smtClean="0"/>
              <a:t>agent</a:t>
            </a:r>
            <a:r>
              <a:rPr lang="zh-CN" altLang="en-US" sz="2400" dirty="0" smtClean="0"/>
              <a:t>做出</a:t>
            </a:r>
            <a:r>
              <a:rPr lang="en-US" altLang="zh-CN" sz="2400" dirty="0" smtClean="0"/>
              <a:t>action</a:t>
            </a:r>
            <a:r>
              <a:rPr lang="zh-CN" altLang="en-US" sz="2400" dirty="0" smtClean="0"/>
              <a:t>之后所获得的对应的</a:t>
            </a:r>
            <a:r>
              <a:rPr lang="en-US" altLang="zh-CN" sz="2400" dirty="0" smtClean="0"/>
              <a:t>reward</a:t>
            </a:r>
            <a:r>
              <a:rPr lang="zh-CN" altLang="en-US" sz="2400" dirty="0" smtClean="0"/>
              <a:t>。（</a:t>
            </a:r>
            <a:r>
              <a:rPr lang="en-US" altLang="zh-CN" sz="2400" dirty="0" smtClean="0"/>
              <a:t>move left -1 move right +1</a:t>
            </a:r>
            <a:r>
              <a:rPr lang="zh-CN" altLang="en-US" sz="2400" dirty="0" smtClean="0"/>
              <a:t>）</a:t>
            </a:r>
            <a:endParaRPr lang="en-US" altLang="zh-CN" sz="2400" dirty="0" smtClean="0"/>
          </a:p>
          <a:p>
            <a:r>
              <a:rPr lang="zh-CN" altLang="en-US" sz="2400" dirty="0" smtClean="0"/>
              <a:t>要使决策过程自动化，需要衡量采取</a:t>
            </a:r>
            <a:r>
              <a:rPr lang="en-US" altLang="zh-CN" sz="2400" dirty="0" smtClean="0"/>
              <a:t>action</a:t>
            </a:r>
            <a:r>
              <a:rPr lang="zh-CN" altLang="en-US" sz="2400" dirty="0" smtClean="0"/>
              <a:t>的代价和处于某个</a:t>
            </a:r>
            <a:r>
              <a:rPr lang="en-US" altLang="zh-CN" sz="2400" dirty="0" smtClean="0"/>
              <a:t>states</a:t>
            </a:r>
            <a:r>
              <a:rPr lang="zh-CN" altLang="en-US" sz="2400" dirty="0" smtClean="0"/>
              <a:t>的价值，这样才能比较不同的行动决策的好坏。为此，引入</a:t>
            </a:r>
            <a:r>
              <a:rPr lang="en-US" altLang="zh-CN" sz="2400" dirty="0" smtClean="0">
                <a:solidFill>
                  <a:srgbClr val="FF0000"/>
                </a:solidFill>
              </a:rPr>
              <a:t>Immediate reward</a:t>
            </a:r>
            <a:r>
              <a:rPr lang="zh-CN" altLang="en-US" sz="2400" dirty="0" smtClean="0"/>
              <a:t>的概念来计算和评估在每个</a:t>
            </a:r>
            <a:r>
              <a:rPr lang="en-US" altLang="zh-CN" sz="2400" dirty="0" smtClean="0"/>
              <a:t>state</a:t>
            </a:r>
            <a:r>
              <a:rPr lang="zh-CN" altLang="en-US" sz="2400" dirty="0" smtClean="0"/>
              <a:t>中应该采取的</a:t>
            </a:r>
            <a:r>
              <a:rPr lang="en-US" altLang="zh-CN" sz="2400" dirty="0" smtClean="0"/>
              <a:t>action</a:t>
            </a:r>
            <a:br>
              <a:rPr lang="en-US" altLang="zh-CN" sz="2400" dirty="0" smtClean="0"/>
            </a:br>
            <a:r>
              <a:rPr lang="en-US" altLang="zh-CN" sz="2400" dirty="0" smtClean="0"/>
              <a:t>   : discount factor </a:t>
            </a:r>
            <a:endParaRPr lang="zh-CN" altLang="en-US" sz="1350" dirty="0"/>
          </a:p>
        </p:txBody>
      </p:sp>
      <p:grpSp>
        <p:nvGrpSpPr>
          <p:cNvPr id="5" name="组合 4"/>
          <p:cNvGrpSpPr/>
          <p:nvPr/>
        </p:nvGrpSpPr>
        <p:grpSpPr>
          <a:xfrm>
            <a:off x="0" y="0"/>
            <a:ext cx="2174855" cy="461665"/>
            <a:chOff x="0" y="0"/>
            <a:chExt cx="1323474" cy="461665"/>
          </a:xfrm>
        </p:grpSpPr>
        <p:sp>
          <p:nvSpPr>
            <p:cNvPr id="8" name="文本框 7"/>
            <p:cNvSpPr txBox="1"/>
            <p:nvPr/>
          </p:nvSpPr>
          <p:spPr>
            <a:xfrm>
              <a:off x="0" y="0"/>
              <a:ext cx="1323474" cy="461665"/>
            </a:xfrm>
            <a:prstGeom prst="rect">
              <a:avLst/>
            </a:prstGeom>
            <a:noFill/>
          </p:spPr>
          <p:txBody>
            <a:bodyPr wrap="square" rtlCol="0">
              <a:spAutoFit/>
            </a:bodyPr>
            <a:lstStyle/>
            <a:p>
              <a:r>
                <a:rPr lang="en-US" altLang="zh-CN" sz="2400" b="1" dirty="0" smtClean="0">
                  <a:solidFill>
                    <a:schemeClr val="bg1">
                      <a:lumMod val="75000"/>
                    </a:schemeClr>
                  </a:solidFill>
                </a:rPr>
                <a:t>MDP</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36669" t="52919" r="52152" b="39733"/>
          <a:stretch/>
        </p:blipFill>
        <p:spPr>
          <a:xfrm>
            <a:off x="2773280" y="701972"/>
            <a:ext cx="3132220" cy="114818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6522401"/>
              </p:ext>
            </p:extLst>
          </p:nvPr>
        </p:nvGraphicFramePr>
        <p:xfrm>
          <a:off x="1032051" y="5707151"/>
          <a:ext cx="200822" cy="406542"/>
        </p:xfrm>
        <a:graphic>
          <a:graphicData uri="http://schemas.openxmlformats.org/presentationml/2006/ole">
            <mc:AlternateContent xmlns:mc="http://schemas.openxmlformats.org/markup-compatibility/2006">
              <mc:Choice xmlns:v="urn:schemas-microsoft-com:vml" Requires="v">
                <p:oleObj spid="_x0000_s6654" name="AxMath" r:id="rId5" imgW="65880" imgH="131040" progId="Equation.AxMath">
                  <p:embed/>
                </p:oleObj>
              </mc:Choice>
              <mc:Fallback>
                <p:oleObj name="AxMath" r:id="rId5" imgW="65880" imgH="131040" progId="Equation.AxMath">
                  <p:embed/>
                  <p:pic>
                    <p:nvPicPr>
                      <p:cNvPr id="0" name=""/>
                      <p:cNvPicPr/>
                      <p:nvPr/>
                    </p:nvPicPr>
                    <p:blipFill>
                      <a:blip r:embed="rId6"/>
                      <a:stretch>
                        <a:fillRect/>
                      </a:stretch>
                    </p:blipFill>
                    <p:spPr>
                      <a:xfrm>
                        <a:off x="1032051" y="5707151"/>
                        <a:ext cx="200822" cy="40654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01403775"/>
              </p:ext>
            </p:extLst>
          </p:nvPr>
        </p:nvGraphicFramePr>
        <p:xfrm>
          <a:off x="3432302" y="5749092"/>
          <a:ext cx="1103122" cy="364600"/>
        </p:xfrm>
        <a:graphic>
          <a:graphicData uri="http://schemas.openxmlformats.org/presentationml/2006/ole">
            <mc:AlternateContent xmlns:mc="http://schemas.openxmlformats.org/markup-compatibility/2006">
              <mc:Choice xmlns:v="urn:schemas-microsoft-com:vml" Requires="v">
                <p:oleObj spid="_x0000_s6655" name="AxMath" r:id="rId7" imgW="442080" imgH="145440" progId="Equation.AxMath">
                  <p:embed/>
                </p:oleObj>
              </mc:Choice>
              <mc:Fallback>
                <p:oleObj name="AxMath" r:id="rId7" imgW="442080" imgH="145440" progId="Equation.AxMath">
                  <p:embed/>
                  <p:pic>
                    <p:nvPicPr>
                      <p:cNvPr id="3" name="对象 2"/>
                      <p:cNvPicPr/>
                      <p:nvPr/>
                    </p:nvPicPr>
                    <p:blipFill>
                      <a:blip r:embed="rId8"/>
                      <a:stretch>
                        <a:fillRect/>
                      </a:stretch>
                    </p:blipFill>
                    <p:spPr>
                      <a:xfrm>
                        <a:off x="3432302" y="5749092"/>
                        <a:ext cx="1103122" cy="364600"/>
                      </a:xfrm>
                      <a:prstGeom prst="rect">
                        <a:avLst/>
                      </a:prstGeom>
                    </p:spPr>
                  </p:pic>
                </p:oleObj>
              </mc:Fallback>
            </mc:AlternateContent>
          </a:graphicData>
        </a:graphic>
      </p:graphicFrame>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60" y="736330"/>
            <a:ext cx="6439316" cy="461665"/>
          </a:xfrm>
          <a:prstGeom prst="rect">
            <a:avLst/>
          </a:prstGeom>
          <a:noFill/>
        </p:spPr>
        <p:txBody>
          <a:bodyPr wrap="square" rtlCol="0">
            <a:spAutoFit/>
          </a:bodyPr>
          <a:lstStyle/>
          <a:p>
            <a:r>
              <a:rPr lang="en-US" altLang="zh-CN" sz="2400" dirty="0"/>
              <a:t>The solution to an MDP is called </a:t>
            </a:r>
            <a:r>
              <a:rPr lang="en-US" altLang="zh-CN" sz="2400" i="1" dirty="0">
                <a:solidFill>
                  <a:srgbClr val="FF0000"/>
                </a:solidFill>
              </a:rPr>
              <a:t>policy(S-&gt;A)</a:t>
            </a:r>
            <a:endParaRPr lang="zh-CN" altLang="en-US" sz="1350" i="1" dirty="0">
              <a:solidFill>
                <a:srgbClr val="FF0000"/>
              </a:solidFill>
            </a:endParaRPr>
          </a:p>
        </p:txBody>
      </p:sp>
      <p:sp>
        <p:nvSpPr>
          <p:cNvPr id="6" name="文本框 5"/>
          <p:cNvSpPr txBox="1"/>
          <p:nvPr/>
        </p:nvSpPr>
        <p:spPr>
          <a:xfrm>
            <a:off x="569560" y="1376803"/>
            <a:ext cx="8016655" cy="1938992"/>
          </a:xfrm>
          <a:prstGeom prst="rect">
            <a:avLst/>
          </a:prstGeom>
          <a:noFill/>
        </p:spPr>
        <p:txBody>
          <a:bodyPr wrap="square" rtlCol="0">
            <a:spAutoFit/>
          </a:bodyPr>
          <a:lstStyle/>
          <a:p>
            <a:r>
              <a:rPr lang="en-US" altLang="zh-CN" sz="2400" dirty="0" smtClean="0"/>
              <a:t>Assumption: </a:t>
            </a:r>
          </a:p>
          <a:p>
            <a:pPr marL="285750" indent="-285750">
              <a:buFont typeface="Wingdings" panose="05000000000000000000" pitchFamily="2" charset="2"/>
              <a:buChar char="l"/>
            </a:pPr>
            <a:r>
              <a:rPr lang="en-US" altLang="zh-CN" sz="2400" dirty="0" smtClean="0"/>
              <a:t>we </a:t>
            </a:r>
            <a:r>
              <a:rPr lang="en-US" altLang="zh-CN" sz="2400" dirty="0"/>
              <a:t>will have a limited lifetime. For instance, assume </a:t>
            </a:r>
            <a:r>
              <a:rPr lang="en-US" altLang="zh-CN" sz="2400" dirty="0" smtClean="0"/>
              <a:t>that each </a:t>
            </a:r>
            <a:r>
              <a:rPr lang="en-US" altLang="zh-CN" sz="2400" dirty="0"/>
              <a:t>day that we wake up we must make a decision about something. </a:t>
            </a:r>
            <a:r>
              <a:rPr lang="en-US" altLang="zh-CN" sz="2400" dirty="0" smtClean="0"/>
              <a:t>We </a:t>
            </a:r>
            <a:r>
              <a:rPr lang="en-US" altLang="zh-CN" sz="2400" dirty="0"/>
              <a:t>want to make our decision assuming that we will only have to make decisions for a fixed number of days.</a:t>
            </a:r>
            <a:endParaRPr lang="zh-CN" altLang="en-US" sz="2400" dirty="0"/>
          </a:p>
        </p:txBody>
      </p:sp>
      <p:sp>
        <p:nvSpPr>
          <p:cNvPr id="7" name="文本框 6"/>
          <p:cNvSpPr txBox="1"/>
          <p:nvPr/>
        </p:nvSpPr>
        <p:spPr>
          <a:xfrm>
            <a:off x="569560" y="3566525"/>
            <a:ext cx="3332590"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i="1" dirty="0" smtClean="0">
                <a:solidFill>
                  <a:srgbClr val="FF0000"/>
                </a:solidFill>
              </a:rPr>
              <a:t>finite </a:t>
            </a:r>
            <a:r>
              <a:rPr lang="en-US" altLang="zh-CN" sz="2400" i="1" dirty="0">
                <a:solidFill>
                  <a:srgbClr val="FF0000"/>
                </a:solidFill>
              </a:rPr>
              <a:t>horizon solution</a:t>
            </a:r>
          </a:p>
          <a:p>
            <a:pPr marL="342900" indent="-342900">
              <a:buFont typeface="Wingdings" panose="05000000000000000000" pitchFamily="2" charset="2"/>
              <a:buChar char="l"/>
            </a:pPr>
            <a:r>
              <a:rPr lang="en-US" altLang="zh-CN" sz="2400" i="1" dirty="0" smtClean="0">
                <a:solidFill>
                  <a:srgbClr val="FF0000"/>
                </a:solidFill>
              </a:rPr>
              <a:t> horizon </a:t>
            </a:r>
            <a:r>
              <a:rPr lang="en-US" altLang="zh-CN" sz="2400" i="1" dirty="0">
                <a:solidFill>
                  <a:srgbClr val="FF0000"/>
                </a:solidFill>
              </a:rPr>
              <a:t>length</a:t>
            </a:r>
            <a:endParaRPr lang="zh-CN" altLang="en-US" sz="2400" i="1" dirty="0">
              <a:solidFill>
                <a:srgbClr val="FF0000"/>
              </a:solidFill>
            </a:endParaRPr>
          </a:p>
        </p:txBody>
      </p:sp>
      <p:sp>
        <p:nvSpPr>
          <p:cNvPr id="8" name="文本框 7"/>
          <p:cNvSpPr txBox="1"/>
          <p:nvPr/>
        </p:nvSpPr>
        <p:spPr>
          <a:xfrm>
            <a:off x="569559" y="4718354"/>
            <a:ext cx="8016655" cy="1938992"/>
          </a:xfrm>
          <a:prstGeom prst="rect">
            <a:avLst/>
          </a:prstGeom>
          <a:noFill/>
        </p:spPr>
        <p:txBody>
          <a:bodyPr wrap="square" rtlCol="0">
            <a:spAutoFit/>
          </a:bodyPr>
          <a:lstStyle/>
          <a:p>
            <a:r>
              <a:rPr lang="zh-CN" altLang="en-US" sz="2400" dirty="0"/>
              <a:t>虽然我们的目标是要得到最终的</a:t>
            </a:r>
            <a:r>
              <a:rPr lang="en-US" altLang="zh-CN" sz="2400" dirty="0"/>
              <a:t>policy</a:t>
            </a:r>
            <a:r>
              <a:rPr lang="zh-CN" altLang="en-US" sz="2400" dirty="0"/>
              <a:t>，实际上我们计算的是一个</a:t>
            </a:r>
            <a:r>
              <a:rPr lang="en-US" altLang="zh-CN" sz="2400" i="1" dirty="0">
                <a:solidFill>
                  <a:srgbClr val="FF0000"/>
                </a:solidFill>
              </a:rPr>
              <a:t>value function</a:t>
            </a:r>
            <a:r>
              <a:rPr lang="zh-CN" altLang="en-US" sz="2400" dirty="0"/>
              <a:t>。有了它我们就能获得最佳</a:t>
            </a:r>
            <a:r>
              <a:rPr lang="en-US" altLang="zh-CN" sz="2400" dirty="0"/>
              <a:t>policy</a:t>
            </a:r>
            <a:r>
              <a:rPr lang="zh-CN" altLang="en-US" sz="2400" dirty="0"/>
              <a:t>。</a:t>
            </a:r>
            <a:endParaRPr lang="en-US" altLang="zh-CN" sz="2400" dirty="0"/>
          </a:p>
          <a:p>
            <a:endParaRPr lang="en-US" altLang="zh-CN" sz="2400" dirty="0"/>
          </a:p>
          <a:p>
            <a:r>
              <a:rPr lang="en-US" altLang="zh-CN" sz="2400" dirty="0"/>
              <a:t>value function </a:t>
            </a:r>
            <a:r>
              <a:rPr lang="zh-CN" altLang="en-US" sz="2400" dirty="0"/>
              <a:t>和</a:t>
            </a:r>
            <a:r>
              <a:rPr lang="en-US" altLang="zh-CN" sz="2400" dirty="0"/>
              <a:t>policy</a:t>
            </a:r>
            <a:r>
              <a:rPr lang="zh-CN" altLang="en-US" sz="2400" dirty="0"/>
              <a:t>区别在于</a:t>
            </a:r>
            <a:r>
              <a:rPr lang="en-US" altLang="zh-CN" sz="2400" dirty="0"/>
              <a:t>policy</a:t>
            </a:r>
            <a:r>
              <a:rPr lang="zh-CN" altLang="en-US" sz="2400" dirty="0"/>
              <a:t>为每个</a:t>
            </a:r>
            <a:r>
              <a:rPr lang="en-US" altLang="zh-CN" sz="2400" dirty="0"/>
              <a:t>state</a:t>
            </a:r>
            <a:r>
              <a:rPr lang="zh-CN" altLang="en-US" sz="2400" dirty="0"/>
              <a:t>指定一个最佳</a:t>
            </a:r>
            <a:r>
              <a:rPr lang="en-US" altLang="zh-CN" sz="2400" dirty="0"/>
              <a:t>action</a:t>
            </a:r>
            <a:r>
              <a:rPr lang="zh-CN" altLang="en-US" sz="2400" dirty="0"/>
              <a:t>，但它是为每个</a:t>
            </a:r>
            <a:r>
              <a:rPr lang="en-US" altLang="zh-CN" sz="2400" dirty="0"/>
              <a:t>state</a:t>
            </a:r>
            <a:r>
              <a:rPr lang="zh-CN" altLang="en-US" sz="2400" dirty="0"/>
              <a:t>指定一个数值。</a:t>
            </a:r>
          </a:p>
        </p:txBody>
      </p:sp>
      <p:grpSp>
        <p:nvGrpSpPr>
          <p:cNvPr id="9" name="组合 8"/>
          <p:cNvGrpSpPr/>
          <p:nvPr/>
        </p:nvGrpSpPr>
        <p:grpSpPr>
          <a:xfrm>
            <a:off x="0" y="0"/>
            <a:ext cx="2731008" cy="461665"/>
            <a:chOff x="0" y="0"/>
            <a:chExt cx="1661912" cy="461665"/>
          </a:xfrm>
        </p:grpSpPr>
        <p:sp>
          <p:nvSpPr>
            <p:cNvPr id="10" name="文本框 9"/>
            <p:cNvSpPr txBox="1"/>
            <p:nvPr/>
          </p:nvSpPr>
          <p:spPr>
            <a:xfrm>
              <a:off x="0" y="0"/>
              <a:ext cx="1661912" cy="461665"/>
            </a:xfrm>
            <a:prstGeom prst="rect">
              <a:avLst/>
            </a:prstGeom>
            <a:noFill/>
          </p:spPr>
          <p:txBody>
            <a:bodyPr wrap="square" rtlCol="0">
              <a:spAutoFit/>
            </a:bodyPr>
            <a:lstStyle/>
            <a:p>
              <a:r>
                <a:rPr lang="en-US" altLang="zh-CN" sz="2400" b="1" dirty="0" smtClean="0">
                  <a:solidFill>
                    <a:schemeClr val="bg1">
                      <a:lumMod val="75000"/>
                    </a:schemeClr>
                  </a:solidFill>
                </a:rPr>
                <a:t>Solution to an MDP</a:t>
              </a:r>
              <a:endParaRPr lang="zh-CN" altLang="en-US" sz="1350" b="1" dirty="0">
                <a:solidFill>
                  <a:schemeClr val="bg1">
                    <a:lumMod val="75000"/>
                  </a:schemeClr>
                </a:solidFill>
              </a:endParaRPr>
            </a:p>
          </p:txBody>
        </p:sp>
        <p:cxnSp>
          <p:nvCxnSpPr>
            <p:cNvPr id="11" name="直接连接符 10"/>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112" t="23397" r="31093" b="14691"/>
          <a:stretch/>
        </p:blipFill>
        <p:spPr>
          <a:xfrm>
            <a:off x="588512" y="923330"/>
            <a:ext cx="8078762" cy="5328949"/>
          </a:xfrm>
          <a:prstGeom prst="rect">
            <a:avLst/>
          </a:prstGeom>
        </p:spPr>
      </p:pic>
      <p:grpSp>
        <p:nvGrpSpPr>
          <p:cNvPr id="5" name="组合 4"/>
          <p:cNvGrpSpPr/>
          <p:nvPr/>
        </p:nvGrpSpPr>
        <p:grpSpPr>
          <a:xfrm>
            <a:off x="0" y="0"/>
            <a:ext cx="4763387" cy="461665"/>
            <a:chOff x="0" y="0"/>
            <a:chExt cx="2898684" cy="461665"/>
          </a:xfrm>
        </p:grpSpPr>
        <p:sp>
          <p:nvSpPr>
            <p:cNvPr id="8" name="文本框 7"/>
            <p:cNvSpPr txBox="1"/>
            <p:nvPr/>
          </p:nvSpPr>
          <p:spPr>
            <a:xfrm>
              <a:off x="0" y="0"/>
              <a:ext cx="2898684" cy="461665"/>
            </a:xfrm>
            <a:prstGeom prst="rect">
              <a:avLst/>
            </a:prstGeom>
            <a:noFill/>
          </p:spPr>
          <p:txBody>
            <a:bodyPr wrap="square" rtlCol="0">
              <a:spAutoFit/>
            </a:bodyPr>
            <a:lstStyle/>
            <a:p>
              <a:r>
                <a:rPr lang="en-US" altLang="zh-CN" sz="2400" b="1" dirty="0" smtClean="0">
                  <a:solidFill>
                    <a:schemeClr val="bg1">
                      <a:lumMod val="75000"/>
                    </a:schemeClr>
                  </a:solidFill>
                </a:rPr>
                <a:t>POMDP Example – Tiger Problem</a:t>
              </a:r>
              <a:endParaRPr lang="zh-CN" altLang="en-US" sz="1350" b="1" dirty="0">
                <a:solidFill>
                  <a:schemeClr val="bg1">
                    <a:lumMod val="75000"/>
                  </a:schemeClr>
                </a:solidFill>
              </a:endParaRPr>
            </a:p>
          </p:txBody>
        </p:sp>
        <p:cxnSp>
          <p:nvCxnSpPr>
            <p:cNvPr id="9" name="直接连接符 8"/>
            <p:cNvCxnSpPr/>
            <p:nvPr/>
          </p:nvCxnSpPr>
          <p:spPr>
            <a:xfrm>
              <a:off x="84222" y="461665"/>
              <a:ext cx="12392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4"/>
          <a:srcRect l="56808" t="53062" r="32013" b="39590"/>
          <a:stretch/>
        </p:blipFill>
        <p:spPr>
          <a:xfrm>
            <a:off x="3061783" y="572880"/>
            <a:ext cx="3132220" cy="1148188"/>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3394</TotalTime>
  <Words>3533</Words>
  <Application>Microsoft Office PowerPoint</Application>
  <PresentationFormat>全屏显示(4:3)</PresentationFormat>
  <Paragraphs>309</Paragraphs>
  <Slides>40</Slides>
  <Notes>36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40</vt:i4>
      </vt:variant>
    </vt:vector>
  </HeadingPairs>
  <TitlesOfParts>
    <vt:vector size="51" baseType="lpstr">
      <vt:lpstr>Arial Unicode MS</vt:lpstr>
      <vt:lpstr>等线</vt:lpstr>
      <vt:lpstr>等线 Light</vt:lpstr>
      <vt:lpstr>Arial</vt:lpstr>
      <vt:lpstr>Calibri</vt:lpstr>
      <vt:lpstr>Calibri Light</vt:lpstr>
      <vt:lpstr>Georgia</vt:lpstr>
      <vt:lpstr>Wingdings</vt:lpstr>
      <vt:lpstr>Office 主题​​</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Eric.Apollo</cp:lastModifiedBy>
  <cp:revision>246</cp:revision>
  <dcterms:created xsi:type="dcterms:W3CDTF">2018-03-27T06:53:11Z</dcterms:created>
  <dcterms:modified xsi:type="dcterms:W3CDTF">2018-04-19T12:15:57Z</dcterms:modified>
</cp:coreProperties>
</file>